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8/31/2018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8/31/2018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ologydictionary.net/experimental-group/" TargetMode="External"/><Relationship Id="rId2" Type="http://schemas.openxmlformats.org/officeDocument/2006/relationships/hyperlink" Target="https://biologydictionary.net/control-grou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41B8-18A8-43A8-A84D-9726BA331BA8}"/>
              </a:ext>
            </a:extLst>
          </p:cNvPr>
          <p:cNvSpPr>
            <a:spLocks noGrp="1"/>
          </p:cNvSpPr>
          <p:nvPr>
            <p:ph type="ctrTitle"/>
          </p:nvPr>
        </p:nvSpPr>
        <p:spPr>
          <a:xfrm>
            <a:off x="2417779" y="1510748"/>
            <a:ext cx="8637073" cy="1832981"/>
          </a:xfrm>
        </p:spPr>
        <p:txBody>
          <a:bodyPr>
            <a:normAutofit fontScale="90000"/>
          </a:bodyPr>
          <a:lstStyle/>
          <a:p>
            <a:pPr algn="ctr"/>
            <a:r>
              <a:rPr lang="en-US" dirty="0"/>
              <a:t>Unit 1</a:t>
            </a:r>
            <a:br>
              <a:rPr lang="en-US" dirty="0"/>
            </a:br>
            <a:r>
              <a:rPr lang="en-US" dirty="0"/>
              <a:t>Learning Target 1.1	</a:t>
            </a:r>
          </a:p>
        </p:txBody>
      </p:sp>
      <p:sp>
        <p:nvSpPr>
          <p:cNvPr id="3" name="Subtitle 2">
            <a:extLst>
              <a:ext uri="{FF2B5EF4-FFF2-40B4-BE49-F238E27FC236}">
                <a16:creationId xmlns:a16="http://schemas.microsoft.com/office/drawing/2014/main" id="{218B20F6-A816-4482-96D3-7DD5AA3943FA}"/>
              </a:ext>
            </a:extLst>
          </p:cNvPr>
          <p:cNvSpPr>
            <a:spLocks noGrp="1"/>
          </p:cNvSpPr>
          <p:nvPr>
            <p:ph type="subTitle" idx="1"/>
          </p:nvPr>
        </p:nvSpPr>
        <p:spPr>
          <a:xfrm>
            <a:off x="2417780" y="3531205"/>
            <a:ext cx="8637072" cy="550466"/>
          </a:xfrm>
        </p:spPr>
        <p:txBody>
          <a:bodyPr/>
          <a:lstStyle/>
          <a:p>
            <a:pPr algn="ctr"/>
            <a:r>
              <a:rPr lang="en-US" dirty="0"/>
              <a:t>The Scientific Method &amp; Controlled Experiments</a:t>
            </a:r>
          </a:p>
        </p:txBody>
      </p:sp>
    </p:spTree>
    <p:extLst>
      <p:ext uri="{BB962C8B-B14F-4D97-AF65-F5344CB8AC3E}">
        <p14:creationId xmlns:p14="http://schemas.microsoft.com/office/powerpoint/2010/main" val="91199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0E8E1-2425-4A73-B6C8-B777F2ACDF54}"/>
              </a:ext>
            </a:extLst>
          </p:cNvPr>
          <p:cNvSpPr>
            <a:spLocks noGrp="1"/>
          </p:cNvSpPr>
          <p:nvPr>
            <p:ph type="title"/>
          </p:nvPr>
        </p:nvSpPr>
        <p:spPr>
          <a:xfrm>
            <a:off x="1451579" y="804520"/>
            <a:ext cx="9603275" cy="679724"/>
          </a:xfrm>
        </p:spPr>
        <p:txBody>
          <a:bodyPr/>
          <a:lstStyle/>
          <a:p>
            <a:pPr algn="ctr"/>
            <a:r>
              <a:rPr lang="en-US" dirty="0"/>
              <a:t>The Scientific Method</a:t>
            </a:r>
          </a:p>
        </p:txBody>
      </p:sp>
      <p:sp>
        <p:nvSpPr>
          <p:cNvPr id="3" name="Content Placeholder 2">
            <a:extLst>
              <a:ext uri="{FF2B5EF4-FFF2-40B4-BE49-F238E27FC236}">
                <a16:creationId xmlns:a16="http://schemas.microsoft.com/office/drawing/2014/main" id="{DC804F68-6B6E-4DFB-A0C9-BC7B62498878}"/>
              </a:ext>
            </a:extLst>
          </p:cNvPr>
          <p:cNvSpPr>
            <a:spLocks noGrp="1"/>
          </p:cNvSpPr>
          <p:nvPr>
            <p:ph idx="1"/>
          </p:nvPr>
        </p:nvSpPr>
        <p:spPr/>
        <p:txBody>
          <a:bodyPr>
            <a:normAutofit lnSpcReduction="10000"/>
          </a:bodyPr>
          <a:lstStyle/>
          <a:p>
            <a:pPr fontAlgn="base"/>
            <a:r>
              <a:rPr lang="en-US" dirty="0"/>
              <a:t>Science is a systematic and logical approach to discovering how and explaining why things in the universe work the way the do. It is also the body of knowledge accumulated through the discoveries about all the things in the universe. </a:t>
            </a:r>
          </a:p>
          <a:p>
            <a:pPr fontAlgn="base"/>
            <a:r>
              <a:rPr lang="en-US" dirty="0"/>
              <a:t>The word "science" is derived from the Latin word </a:t>
            </a:r>
            <a:r>
              <a:rPr lang="en-US" i="1" dirty="0" err="1"/>
              <a:t>scientia</a:t>
            </a:r>
            <a:r>
              <a:rPr lang="en-US" dirty="0"/>
              <a:t>, which is knowledge based on demonstrable and reproducible data.  True to this definition, science aims for measurable results through testing and analysis. Science is based on fact, not opinion or preferences. The process of science is designed to challenge ideas through research. One important aspect of the scientific process is that it is focuses only on the natural world.  Anything that is considered supernatural does not fit into the definition of science.</a:t>
            </a:r>
          </a:p>
          <a:p>
            <a:endParaRPr lang="en-US" dirty="0"/>
          </a:p>
        </p:txBody>
      </p:sp>
    </p:spTree>
    <p:extLst>
      <p:ext uri="{BB962C8B-B14F-4D97-AF65-F5344CB8AC3E}">
        <p14:creationId xmlns:p14="http://schemas.microsoft.com/office/powerpoint/2010/main" val="349244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D513-71C8-40FF-894A-FB6B228B2675}"/>
              </a:ext>
            </a:extLst>
          </p:cNvPr>
          <p:cNvSpPr>
            <a:spLocks noGrp="1"/>
          </p:cNvSpPr>
          <p:nvPr>
            <p:ph type="title"/>
          </p:nvPr>
        </p:nvSpPr>
        <p:spPr>
          <a:xfrm>
            <a:off x="1451579" y="804519"/>
            <a:ext cx="9603275" cy="560455"/>
          </a:xfrm>
        </p:spPr>
        <p:txBody>
          <a:bodyPr/>
          <a:lstStyle/>
          <a:p>
            <a:pPr algn="ctr"/>
            <a:r>
              <a:rPr lang="en-US" dirty="0"/>
              <a:t>The Scientific Method</a:t>
            </a:r>
          </a:p>
        </p:txBody>
      </p:sp>
      <p:sp>
        <p:nvSpPr>
          <p:cNvPr id="3" name="Content Placeholder 2">
            <a:extLst>
              <a:ext uri="{FF2B5EF4-FFF2-40B4-BE49-F238E27FC236}">
                <a16:creationId xmlns:a16="http://schemas.microsoft.com/office/drawing/2014/main" id="{BAFF6829-4761-4EB7-A08C-4CC905AFF0A2}"/>
              </a:ext>
            </a:extLst>
          </p:cNvPr>
          <p:cNvSpPr>
            <a:spLocks noGrp="1"/>
          </p:cNvSpPr>
          <p:nvPr>
            <p:ph idx="1"/>
          </p:nvPr>
        </p:nvSpPr>
        <p:spPr>
          <a:xfrm>
            <a:off x="1451579" y="1921564"/>
            <a:ext cx="9603275" cy="3544781"/>
          </a:xfrm>
        </p:spPr>
        <p:txBody>
          <a:bodyPr>
            <a:normAutofit lnSpcReduction="10000"/>
          </a:bodyPr>
          <a:lstStyle/>
          <a:p>
            <a:r>
              <a:rPr lang="en-US" dirty="0"/>
              <a:t>Note: (there are various versions of the scientific method however, all will contain some version of the following steps)</a:t>
            </a:r>
          </a:p>
          <a:p>
            <a:pPr marL="457200" indent="-457200">
              <a:buFont typeface="+mj-lt"/>
              <a:buAutoNum type="arabicPeriod"/>
            </a:pPr>
            <a:r>
              <a:rPr lang="en-US" dirty="0"/>
              <a:t>Ask a question, make an observation, or identify a problem.</a:t>
            </a:r>
          </a:p>
          <a:p>
            <a:pPr marL="457200" indent="-457200">
              <a:buFont typeface="+mj-lt"/>
              <a:buAutoNum type="arabicPeriod"/>
            </a:pPr>
            <a:r>
              <a:rPr lang="en-US" dirty="0"/>
              <a:t>Create a Hypothesis.</a:t>
            </a:r>
          </a:p>
          <a:p>
            <a:pPr marL="457200" indent="-457200">
              <a:buFont typeface="+mj-lt"/>
              <a:buAutoNum type="arabicPeriod"/>
            </a:pPr>
            <a:r>
              <a:rPr lang="en-US" dirty="0"/>
              <a:t>Design &amp; Perform a controlled experiment.</a:t>
            </a:r>
          </a:p>
          <a:p>
            <a:pPr marL="457200" indent="-457200">
              <a:buFont typeface="+mj-lt"/>
              <a:buAutoNum type="arabicPeriod"/>
            </a:pPr>
            <a:r>
              <a:rPr lang="en-US" dirty="0"/>
              <a:t>Analyze the data collected during the experiment.</a:t>
            </a:r>
          </a:p>
          <a:p>
            <a:pPr marL="457200" indent="-457200">
              <a:buFont typeface="+mj-lt"/>
              <a:buAutoNum type="arabicPeriod"/>
            </a:pPr>
            <a:r>
              <a:rPr lang="en-US" dirty="0"/>
              <a:t>Draw a conclusion by connecting your data to your hypothesis.</a:t>
            </a:r>
          </a:p>
          <a:p>
            <a:pPr marL="457200" indent="-457200">
              <a:buFont typeface="+mj-lt"/>
              <a:buAutoNum type="arabicPeriod"/>
            </a:pPr>
            <a:r>
              <a:rPr lang="en-US" dirty="0"/>
              <a:t>Repeat if necessary and communicate your results.</a:t>
            </a: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384454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BA9A7-4092-43A3-923D-ADDEC1C75600}"/>
              </a:ext>
            </a:extLst>
          </p:cNvPr>
          <p:cNvSpPr>
            <a:spLocks noGrp="1"/>
          </p:cNvSpPr>
          <p:nvPr>
            <p:ph type="title"/>
          </p:nvPr>
        </p:nvSpPr>
        <p:spPr/>
        <p:txBody>
          <a:bodyPr/>
          <a:lstStyle/>
          <a:p>
            <a:pPr algn="ctr"/>
            <a:r>
              <a:rPr lang="en-US" dirty="0"/>
              <a:t>The Components of a Controlled Experiment</a:t>
            </a:r>
          </a:p>
        </p:txBody>
      </p:sp>
      <p:sp>
        <p:nvSpPr>
          <p:cNvPr id="3" name="Content Placeholder 2">
            <a:extLst>
              <a:ext uri="{FF2B5EF4-FFF2-40B4-BE49-F238E27FC236}">
                <a16:creationId xmlns:a16="http://schemas.microsoft.com/office/drawing/2014/main" id="{0DC7FEAA-7D7B-4B8C-B4F1-0025810E3C85}"/>
              </a:ext>
            </a:extLst>
          </p:cNvPr>
          <p:cNvSpPr>
            <a:spLocks noGrp="1"/>
          </p:cNvSpPr>
          <p:nvPr>
            <p:ph idx="1"/>
          </p:nvPr>
        </p:nvSpPr>
        <p:spPr/>
        <p:txBody>
          <a:bodyPr/>
          <a:lstStyle/>
          <a:p>
            <a:pPr marL="0" indent="0">
              <a:buNone/>
            </a:pPr>
            <a:r>
              <a:rPr lang="en-US" dirty="0"/>
              <a:t>A controlled experiment in one in which an observer tests a hypothesis by looking for changes brought on by alterations to a variable. In a controlled experiment, an independent variable is the only factor that is allowed to be adjusted, with the dependent variable as the factor that the independent variable will affect.   In a controlled experiment, the subjects are often divided into two groups. One group receives a change in a certain variable (is tested), while the other group receives a standard environment and conditions (not tested). This group is referred to as the </a:t>
            </a:r>
            <a:r>
              <a:rPr lang="en-US" u="sng" dirty="0">
                <a:hlinkClick r:id="rId2" tooltip="control group"/>
              </a:rPr>
              <a:t>control group</a:t>
            </a:r>
            <a:r>
              <a:rPr lang="en-US" dirty="0"/>
              <a:t>, and allows for comparison with the other group, known as the </a:t>
            </a:r>
            <a:r>
              <a:rPr lang="en-US" u="sng" dirty="0">
                <a:hlinkClick r:id="rId3" tooltip="experimental group"/>
              </a:rPr>
              <a:t>experimental group</a:t>
            </a:r>
            <a:r>
              <a:rPr lang="en-US" u="sng" dirty="0"/>
              <a:t>. </a:t>
            </a:r>
            <a:br>
              <a:rPr lang="en-US" dirty="0"/>
            </a:br>
            <a:endParaRPr lang="en-US" dirty="0"/>
          </a:p>
        </p:txBody>
      </p:sp>
    </p:spTree>
    <p:extLst>
      <p:ext uri="{BB962C8B-B14F-4D97-AF65-F5344CB8AC3E}">
        <p14:creationId xmlns:p14="http://schemas.microsoft.com/office/powerpoint/2010/main" val="47171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AFC34-B948-435E-8CB9-6D319EFAE773}"/>
              </a:ext>
            </a:extLst>
          </p:cNvPr>
          <p:cNvSpPr>
            <a:spLocks noGrp="1"/>
          </p:cNvSpPr>
          <p:nvPr>
            <p:ph type="title"/>
          </p:nvPr>
        </p:nvSpPr>
        <p:spPr/>
        <p:txBody>
          <a:bodyPr/>
          <a:lstStyle/>
          <a:p>
            <a:pPr algn="ctr"/>
            <a:r>
              <a:rPr lang="en-US" dirty="0"/>
              <a:t>The Components of a Controlled Experiment</a:t>
            </a:r>
          </a:p>
        </p:txBody>
      </p:sp>
      <p:sp>
        <p:nvSpPr>
          <p:cNvPr id="3" name="Content Placeholder 2">
            <a:extLst>
              <a:ext uri="{FF2B5EF4-FFF2-40B4-BE49-F238E27FC236}">
                <a16:creationId xmlns:a16="http://schemas.microsoft.com/office/drawing/2014/main" id="{D5C59590-2498-4697-A068-C81BE92F2287}"/>
              </a:ext>
            </a:extLst>
          </p:cNvPr>
          <p:cNvSpPr>
            <a:spLocks noGrp="1"/>
          </p:cNvSpPr>
          <p:nvPr>
            <p:ph idx="1"/>
          </p:nvPr>
        </p:nvSpPr>
        <p:spPr/>
        <p:txBody>
          <a:bodyPr>
            <a:normAutofit fontScale="92500" lnSpcReduction="20000"/>
          </a:bodyPr>
          <a:lstStyle/>
          <a:p>
            <a:r>
              <a:rPr lang="en-US" b="1" u="sng" dirty="0"/>
              <a:t>Independent Variable (IV) and Experimental Group (EG)</a:t>
            </a:r>
            <a:r>
              <a:rPr lang="en-US" dirty="0"/>
              <a:t>: The one part of the experiment that is changed/manipulated or given different treatment by the scientist (cause).</a:t>
            </a:r>
          </a:p>
          <a:p>
            <a:r>
              <a:rPr lang="en-US" b="1" u="sng" dirty="0"/>
              <a:t>Dependent Variable (DV)</a:t>
            </a:r>
            <a:r>
              <a:rPr lang="en-US" dirty="0"/>
              <a:t>: The part of an experiment that changes in response to, or affected by, the independent variable.  This change is what the scientist observes and measures throughout the experiment (effect).</a:t>
            </a:r>
          </a:p>
          <a:p>
            <a:r>
              <a:rPr lang="en-US" b="1" u="sng" dirty="0"/>
              <a:t>Constants (C)</a:t>
            </a:r>
            <a:r>
              <a:rPr lang="en-US" dirty="0"/>
              <a:t>: The parts of an experiment that are kept the same for all groups and trials to ensure a fair test.</a:t>
            </a:r>
          </a:p>
          <a:p>
            <a:r>
              <a:rPr lang="en-US" b="1" u="sng" dirty="0"/>
              <a:t>Control Group (CG)</a:t>
            </a:r>
            <a:r>
              <a:rPr lang="en-US" dirty="0"/>
              <a:t>: The group in an experiment that is “normal” or untreated to be compared with the experimental group.  </a:t>
            </a:r>
            <a:r>
              <a:rPr lang="en-US" i="1" dirty="0"/>
              <a:t>Keep in mind that there is not a control group in every experiment.  There is only a control group if there is such thing as a "normal" or untreated condition.</a:t>
            </a:r>
            <a:endParaRPr lang="en-US" dirty="0"/>
          </a:p>
          <a:p>
            <a:endParaRPr lang="en-US" dirty="0"/>
          </a:p>
        </p:txBody>
      </p:sp>
    </p:spTree>
    <p:extLst>
      <p:ext uri="{BB962C8B-B14F-4D97-AF65-F5344CB8AC3E}">
        <p14:creationId xmlns:p14="http://schemas.microsoft.com/office/powerpoint/2010/main" val="29244450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62</TotalTime>
  <Words>303</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Unit 1 Learning Target 1.1 </vt:lpstr>
      <vt:lpstr>The Scientific Method</vt:lpstr>
      <vt:lpstr>The Scientific Method</vt:lpstr>
      <vt:lpstr>The Components of a Controlled Experiment</vt:lpstr>
      <vt:lpstr>The Components of a Controlled Experiment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Learning Target 1.1 </dc:title>
  <dc:creator>Wilkens, AJ</dc:creator>
  <cp:lastModifiedBy>Wilkens, AJ</cp:lastModifiedBy>
  <cp:revision>2</cp:revision>
  <dcterms:created xsi:type="dcterms:W3CDTF">2018-08-31T16:05:44Z</dcterms:created>
  <dcterms:modified xsi:type="dcterms:W3CDTF">2018-08-31T17:08:18Z</dcterms:modified>
</cp:coreProperties>
</file>