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 id="264"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inyurl.com/y9hgxfuk" TargetMode="External"/><Relationship Id="rId2" Type="http://schemas.openxmlformats.org/officeDocument/2006/relationships/hyperlink" Target="https://tinyurl.com/ycst2sy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inyurl.com/yd62xbd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9DC5-B197-4906-90B9-9015A1A017D6}"/>
              </a:ext>
            </a:extLst>
          </p:cNvPr>
          <p:cNvSpPr>
            <a:spLocks noGrp="1"/>
          </p:cNvSpPr>
          <p:nvPr>
            <p:ph type="ctrTitle"/>
          </p:nvPr>
        </p:nvSpPr>
        <p:spPr/>
        <p:txBody>
          <a:bodyPr/>
          <a:lstStyle/>
          <a:p>
            <a:r>
              <a:rPr lang="en-US" dirty="0"/>
              <a:t>Unit 1: Learning Target 1.2</a:t>
            </a:r>
          </a:p>
        </p:txBody>
      </p:sp>
      <p:sp>
        <p:nvSpPr>
          <p:cNvPr id="3" name="Subtitle 2">
            <a:extLst>
              <a:ext uri="{FF2B5EF4-FFF2-40B4-BE49-F238E27FC236}">
                <a16:creationId xmlns:a16="http://schemas.microsoft.com/office/drawing/2014/main" id="{1027A1F5-B8FA-4558-9C0C-C5D08D60C047}"/>
              </a:ext>
            </a:extLst>
          </p:cNvPr>
          <p:cNvSpPr>
            <a:spLocks noGrp="1"/>
          </p:cNvSpPr>
          <p:nvPr>
            <p:ph type="subTitle" idx="1"/>
          </p:nvPr>
        </p:nvSpPr>
        <p:spPr/>
        <p:txBody>
          <a:bodyPr/>
          <a:lstStyle/>
          <a:p>
            <a:r>
              <a:rPr lang="en-US" dirty="0"/>
              <a:t>Converting measurement within the metric system &amp; Converting between scientific notation and standard notation</a:t>
            </a:r>
          </a:p>
        </p:txBody>
      </p:sp>
    </p:spTree>
    <p:extLst>
      <p:ext uri="{BB962C8B-B14F-4D97-AF65-F5344CB8AC3E}">
        <p14:creationId xmlns:p14="http://schemas.microsoft.com/office/powerpoint/2010/main" val="165953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A5738A6A-3A00-4686-B766-D0BE375F6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695325"/>
            <a:ext cx="618172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9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cientific notation to standard notation">
            <a:extLst>
              <a:ext uri="{FF2B5EF4-FFF2-40B4-BE49-F238E27FC236}">
                <a16:creationId xmlns:a16="http://schemas.microsoft.com/office/drawing/2014/main" id="{BA88CC97-CDCC-4448-8017-8323F945C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9356"/>
            <a:ext cx="9144000" cy="551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6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7B36-461B-490E-BAA4-1B3B56CE5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7E3FB3-FF98-485D-BBA1-F4FBC903762D}"/>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Visit the following websites for tutorials on scientific notation:</a:t>
            </a:r>
          </a:p>
          <a:p>
            <a:pPr lvl="1"/>
            <a:r>
              <a:rPr lang="en-US" sz="2000" b="1" dirty="0">
                <a:latin typeface="Times New Roman" panose="02020603050405020304" pitchFamily="18" charset="0"/>
                <a:cs typeface="Times New Roman" panose="02020603050405020304" pitchFamily="18" charset="0"/>
                <a:hlinkClick r:id="rId2"/>
              </a:rPr>
              <a:t>https://tinyurl.com/ycst2sy7</a:t>
            </a:r>
            <a:endParaRPr lang="en-US" sz="2000" b="1"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hlinkClick r:id="rId3"/>
              </a:rPr>
              <a:t>https://tinyurl.com/y9hgxfuk</a:t>
            </a:r>
            <a:endParaRPr lang="en-US" sz="2000" b="1" dirty="0">
              <a:latin typeface="Times New Roman" panose="02020603050405020304" pitchFamily="18" charset="0"/>
              <a:cs typeface="Times New Roman" panose="02020603050405020304" pitchFamily="18" charset="0"/>
            </a:endParaRPr>
          </a:p>
          <a:p>
            <a:pPr lvl="1"/>
            <a:endParaRPr lang="en-US" b="1" dirty="0"/>
          </a:p>
          <a:p>
            <a:pPr lvl="1"/>
            <a:endParaRPr lang="en-US" b="1" dirty="0"/>
          </a:p>
          <a:p>
            <a:pPr lvl="1"/>
            <a:endParaRPr lang="en-US" b="1" dirty="0"/>
          </a:p>
          <a:p>
            <a:pPr marL="457200" lvl="1" indent="0">
              <a:buNone/>
            </a:pPr>
            <a:endParaRPr lang="en-US" b="1" dirty="0"/>
          </a:p>
        </p:txBody>
      </p:sp>
    </p:spTree>
    <p:extLst>
      <p:ext uri="{BB962C8B-B14F-4D97-AF65-F5344CB8AC3E}">
        <p14:creationId xmlns:p14="http://schemas.microsoft.com/office/powerpoint/2010/main" val="84437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96D4-D2AD-40C6-8BA0-92C037F4E015}"/>
              </a:ext>
            </a:extLst>
          </p:cNvPr>
          <p:cNvSpPr>
            <a:spLocks noGrp="1"/>
          </p:cNvSpPr>
          <p:nvPr>
            <p:ph type="title"/>
          </p:nvPr>
        </p:nvSpPr>
        <p:spPr>
          <a:xfrm>
            <a:off x="1154954" y="715617"/>
            <a:ext cx="8761413" cy="1351721"/>
          </a:xfrm>
        </p:spPr>
        <p:txBody>
          <a:bodyPr/>
          <a:lstStyle/>
          <a:p>
            <a:r>
              <a:rPr lang="en-US" dirty="0"/>
              <a:t>The Metric (SI) System of Measurement </a:t>
            </a:r>
            <a:r>
              <a:rPr lang="en-US" sz="1600" dirty="0"/>
              <a:t>(note: the modern name for the metric system is the “SI” system.)</a:t>
            </a:r>
          </a:p>
        </p:txBody>
      </p:sp>
      <p:sp>
        <p:nvSpPr>
          <p:cNvPr id="3" name="Content Placeholder 2">
            <a:extLst>
              <a:ext uri="{FF2B5EF4-FFF2-40B4-BE49-F238E27FC236}">
                <a16:creationId xmlns:a16="http://schemas.microsoft.com/office/drawing/2014/main" id="{91453647-A6D2-41ED-B11D-4A05D7E3ACBC}"/>
              </a:ext>
            </a:extLst>
          </p:cNvPr>
          <p:cNvSpPr>
            <a:spLocks noGrp="1"/>
          </p:cNvSpPr>
          <p:nvPr>
            <p:ph idx="1"/>
          </p:nvPr>
        </p:nvSpPr>
        <p:spPr>
          <a:xfrm>
            <a:off x="1154954" y="2411896"/>
            <a:ext cx="8825659" cy="3607904"/>
          </a:xfrm>
        </p:spPr>
        <p:txBody>
          <a:bodyPr/>
          <a:lstStyle/>
          <a:p>
            <a:r>
              <a:rPr lang="en-US" dirty="0"/>
              <a:t>The Metric system is a decimal measuring system based on the meter, liter, and gram as units of length, volume, and  mass. The system was first proposed by the French astronomer and mathematician Gabriel Mouton (1618–94) in 1670 and was standardized in France under the Republican government in the 1790s.</a:t>
            </a:r>
          </a:p>
          <a:p>
            <a:r>
              <a:rPr lang="en-US" dirty="0"/>
              <a:t>Because the metric system is a </a:t>
            </a:r>
            <a:r>
              <a:rPr lang="en-US" b="1" dirty="0"/>
              <a:t>decimal </a:t>
            </a:r>
            <a:r>
              <a:rPr lang="en-US" dirty="0"/>
              <a:t>system of weights and measures it is easy to convert between units (e.g. from millimeters to meters, or grams to kilograms) simply by multiplying or dividing by 10, 100, 1000, etc. Often this is just a case of moving the decimal point to the right or left. Fractional notation is not used, thus making any mental arithmetic very easy.</a:t>
            </a:r>
          </a:p>
        </p:txBody>
      </p:sp>
    </p:spTree>
    <p:extLst>
      <p:ext uri="{BB962C8B-B14F-4D97-AF65-F5344CB8AC3E}">
        <p14:creationId xmlns:p14="http://schemas.microsoft.com/office/powerpoint/2010/main" val="28200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DA30-7E74-46AC-86AA-13D1530E5CE2}"/>
              </a:ext>
            </a:extLst>
          </p:cNvPr>
          <p:cNvSpPr>
            <a:spLocks noGrp="1"/>
          </p:cNvSpPr>
          <p:nvPr>
            <p:ph type="title"/>
          </p:nvPr>
        </p:nvSpPr>
        <p:spPr/>
        <p:txBody>
          <a:bodyPr/>
          <a:lstStyle/>
          <a:p>
            <a:r>
              <a:rPr lang="en-US" dirty="0"/>
              <a:t>Conversions Within The Metric System</a:t>
            </a:r>
          </a:p>
        </p:txBody>
      </p:sp>
      <p:sp>
        <p:nvSpPr>
          <p:cNvPr id="3" name="Content Placeholder 2">
            <a:extLst>
              <a:ext uri="{FF2B5EF4-FFF2-40B4-BE49-F238E27FC236}">
                <a16:creationId xmlns:a16="http://schemas.microsoft.com/office/drawing/2014/main" id="{352E60DE-5D7E-4205-8AF7-3B9D8EBB6714}"/>
              </a:ext>
            </a:extLst>
          </p:cNvPr>
          <p:cNvSpPr>
            <a:spLocks noGrp="1"/>
          </p:cNvSpPr>
          <p:nvPr>
            <p:ph idx="1"/>
          </p:nvPr>
        </p:nvSpPr>
        <p:spPr>
          <a:xfrm>
            <a:off x="1154954" y="2266122"/>
            <a:ext cx="8825659" cy="3753678"/>
          </a:xfrm>
        </p:spPr>
        <p:txBody>
          <a:bodyPr>
            <a:normAutofit fontScale="92500" lnSpcReduction="10000"/>
          </a:bodyPr>
          <a:lstStyle/>
          <a:p>
            <a:r>
              <a:rPr lang="en-US" sz="2200" dirty="0">
                <a:latin typeface="Times New Roman" panose="02020603050405020304" pitchFamily="18" charset="0"/>
                <a:cs typeface="Times New Roman" panose="02020603050405020304" pitchFamily="18" charset="0"/>
              </a:rPr>
              <a:t>To convert among units in the metric system, identify the unit that you have, the unit that you want to convert to, and then count the number of units between them. If you are going from a larger unit to a smaller unit, you multiply by 10 successively. If you are going from a smaller unit to a larger unit, you divide by 10 successively. The factor label method can also be applied to conversions within the metric system. To use the factor label method, you multiply the original measurement by unit fractions; this allows you to represent the original measurement in a different measurement unit.</a:t>
            </a:r>
          </a:p>
          <a:p>
            <a:pPr lvl="1"/>
            <a:r>
              <a:rPr lang="en-US" sz="2200" dirty="0">
                <a:latin typeface="Times New Roman" panose="02020603050405020304" pitchFamily="18" charset="0"/>
                <a:cs typeface="Times New Roman" panose="02020603050405020304" pitchFamily="18" charset="0"/>
              </a:rPr>
              <a:t>Visit the following websites for assistance:</a:t>
            </a:r>
          </a:p>
          <a:p>
            <a:pPr lvl="2"/>
            <a:r>
              <a:rPr lang="en-US" sz="2200" dirty="0">
                <a:solidFill>
                  <a:schemeClr val="tx1"/>
                </a:solidFill>
                <a:latin typeface="Times New Roman" panose="02020603050405020304" pitchFamily="18" charset="0"/>
                <a:cs typeface="Times New Roman" panose="02020603050405020304" pitchFamily="18" charset="0"/>
                <a:hlinkClick r:id="rId2"/>
              </a:rPr>
              <a:t>https://tinyurl.com/yd62xbd2</a:t>
            </a:r>
            <a:endParaRPr lang="en-US" sz="2200" dirty="0">
              <a:solidFill>
                <a:schemeClr val="tx1"/>
              </a:solidFill>
              <a:latin typeface="Times New Roman" panose="02020603050405020304" pitchFamily="18" charset="0"/>
              <a:cs typeface="Times New Roman" panose="02020603050405020304" pitchFamily="18" charset="0"/>
            </a:endParaRPr>
          </a:p>
          <a:p>
            <a:pPr lvl="2"/>
            <a:r>
              <a:rPr lang="en-US" sz="2200" b="1" dirty="0">
                <a:latin typeface="Times New Roman" panose="02020603050405020304" pitchFamily="18" charset="0"/>
                <a:cs typeface="Times New Roman" panose="02020603050405020304" pitchFamily="18" charset="0"/>
              </a:rPr>
              <a:t>https://tinyurl.com/q5bdw8n</a:t>
            </a:r>
          </a:p>
          <a:p>
            <a:pPr lvl="2"/>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47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tric conversion explanation">
            <a:extLst>
              <a:ext uri="{FF2B5EF4-FFF2-40B4-BE49-F238E27FC236}">
                <a16:creationId xmlns:a16="http://schemas.microsoft.com/office/drawing/2014/main" id="{E7477F4D-5B93-47B0-9A22-F03CB4DA8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113" y="821636"/>
            <a:ext cx="7779026" cy="528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9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tric conversion explanation">
            <a:extLst>
              <a:ext uri="{FF2B5EF4-FFF2-40B4-BE49-F238E27FC236}">
                <a16:creationId xmlns:a16="http://schemas.microsoft.com/office/drawing/2014/main" id="{8C40E597-C449-4FE5-B529-DD2B5A221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92" y="689114"/>
            <a:ext cx="8719930" cy="527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4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C2D2-DB0E-4F1B-AE33-FFF6B88D12DC}"/>
              </a:ext>
            </a:extLst>
          </p:cNvPr>
          <p:cNvSpPr>
            <a:spLocks noGrp="1"/>
          </p:cNvSpPr>
          <p:nvPr>
            <p:ph type="title"/>
          </p:nvPr>
        </p:nvSpPr>
        <p:spPr/>
        <p:txBody>
          <a:bodyPr/>
          <a:lstStyle/>
          <a:p>
            <a:pPr algn="ctr"/>
            <a:r>
              <a:rPr lang="en-US" dirty="0"/>
              <a:t>Scientific Notation</a:t>
            </a:r>
          </a:p>
        </p:txBody>
      </p:sp>
      <p:sp>
        <p:nvSpPr>
          <p:cNvPr id="3" name="Content Placeholder 2">
            <a:extLst>
              <a:ext uri="{FF2B5EF4-FFF2-40B4-BE49-F238E27FC236}">
                <a16:creationId xmlns:a16="http://schemas.microsoft.com/office/drawing/2014/main" id="{F1C5E614-107D-4769-B7EE-C8655A7CC9F2}"/>
              </a:ext>
            </a:extLst>
          </p:cNvPr>
          <p:cNvSpPr>
            <a:spLocks noGrp="1"/>
          </p:cNvSpPr>
          <p:nvPr>
            <p:ph idx="1"/>
          </p:nvPr>
        </p:nvSpPr>
        <p:spPr>
          <a:xfrm>
            <a:off x="1154954" y="2305878"/>
            <a:ext cx="8825659" cy="3975652"/>
          </a:xfrm>
        </p:spPr>
        <p:txBody>
          <a:bodyPr>
            <a:noAutofit/>
          </a:bodyPr>
          <a:lstStyle/>
          <a:p>
            <a:r>
              <a:rPr lang="en-US" sz="2000" b="1" dirty="0">
                <a:latin typeface="Times New Roman" panose="02020603050405020304" pitchFamily="18" charset="0"/>
                <a:cs typeface="Times New Roman" panose="02020603050405020304" pitchFamily="18" charset="0"/>
              </a:rPr>
              <a:t>Scientific notation</a:t>
            </a:r>
            <a:r>
              <a:rPr lang="en-US" sz="2000" dirty="0">
                <a:latin typeface="Times New Roman" panose="02020603050405020304" pitchFamily="18" charset="0"/>
                <a:cs typeface="Times New Roman" panose="02020603050405020304" pitchFamily="18" charset="0"/>
              </a:rPr>
              <a:t> is a way of writing very large or very small numbers. A number is written in scientific notation when a number between 1 and 10 is multiplied by a power of 10 with the exponent keeping track of the decimal place</a:t>
            </a:r>
          </a:p>
          <a:p>
            <a:pPr lvl="1"/>
            <a:r>
              <a:rPr lang="en-US" sz="2000" dirty="0">
                <a:latin typeface="Times New Roman" panose="02020603050405020304" pitchFamily="18" charset="0"/>
                <a:cs typeface="Times New Roman" panose="02020603050405020304" pitchFamily="18" charset="0"/>
              </a:rPr>
              <a:t>For example, the mass of Earth maybe written in……</a:t>
            </a:r>
          </a:p>
          <a:p>
            <a:pPr lvl="2"/>
            <a:r>
              <a:rPr lang="en-US" sz="2000" dirty="0">
                <a:latin typeface="Times New Roman" panose="02020603050405020304" pitchFamily="18" charset="0"/>
                <a:cs typeface="Times New Roman" panose="02020603050405020304" pitchFamily="18" charset="0"/>
              </a:rPr>
              <a:t>Standard Notation: 5,973,600,000,000,000,000,000,000.0 Kg</a:t>
            </a:r>
          </a:p>
          <a:p>
            <a:pPr lvl="2"/>
            <a:r>
              <a:rPr lang="en-US" sz="2000" dirty="0">
                <a:latin typeface="Times New Roman" panose="02020603050405020304" pitchFamily="18" charset="0"/>
                <a:cs typeface="Times New Roman" panose="02020603050405020304" pitchFamily="18" charset="0"/>
              </a:rPr>
              <a:t>Scientific Notation: 5.972 ×10</a:t>
            </a:r>
            <a:r>
              <a:rPr lang="en-US" sz="2000" baseline="30000" dirty="0">
                <a:latin typeface="Times New Roman" panose="02020603050405020304" pitchFamily="18" charset="0"/>
                <a:cs typeface="Times New Roman" panose="02020603050405020304" pitchFamily="18" charset="0"/>
              </a:rPr>
              <a:t>24</a:t>
            </a:r>
            <a:r>
              <a:rPr lang="en-US" sz="2000" dirty="0">
                <a:latin typeface="Times New Roman" panose="02020603050405020304" pitchFamily="18" charset="0"/>
                <a:cs typeface="Times New Roman" panose="02020603050405020304" pitchFamily="18" charset="0"/>
              </a:rPr>
              <a:t> Kg</a:t>
            </a:r>
          </a:p>
          <a:p>
            <a:pPr lvl="1"/>
            <a:r>
              <a:rPr lang="en-US" sz="2000" dirty="0">
                <a:latin typeface="Times New Roman" panose="02020603050405020304" pitchFamily="18" charset="0"/>
                <a:cs typeface="Times New Roman" panose="02020603050405020304" pitchFamily="18" charset="0"/>
              </a:rPr>
              <a:t>For example, the mass of an electron maybe written in……. </a:t>
            </a:r>
          </a:p>
          <a:p>
            <a:pPr lvl="2"/>
            <a:r>
              <a:rPr lang="en-US" sz="2000" dirty="0">
                <a:latin typeface="Times New Roman" panose="02020603050405020304" pitchFamily="18" charset="0"/>
                <a:cs typeface="Times New Roman" panose="02020603050405020304" pitchFamily="18" charset="0"/>
              </a:rPr>
              <a:t>Standard notation: 0.0000000000000000000000000000009109382 Kg.</a:t>
            </a:r>
          </a:p>
          <a:p>
            <a:pPr lvl="2"/>
            <a:r>
              <a:rPr lang="en-US" sz="2000" dirty="0">
                <a:latin typeface="Times New Roman" panose="02020603050405020304" pitchFamily="18" charset="0"/>
                <a:cs typeface="Times New Roman" panose="02020603050405020304" pitchFamily="18" charset="0"/>
              </a:rPr>
              <a:t>Scientific Notation: 9.109 ×10</a:t>
            </a:r>
            <a:r>
              <a:rPr lang="en-US" sz="2000" baseline="30000" dirty="0">
                <a:latin typeface="Times New Roman" panose="02020603050405020304" pitchFamily="18" charset="0"/>
                <a:cs typeface="Times New Roman" panose="02020603050405020304" pitchFamily="18" charset="0"/>
              </a:rPr>
              <a:t>-31</a:t>
            </a:r>
            <a:r>
              <a:rPr lang="en-US" sz="2000" dirty="0">
                <a:latin typeface="Times New Roman" panose="02020603050405020304" pitchFamily="18" charset="0"/>
                <a:cs typeface="Times New Roman" panose="02020603050405020304" pitchFamily="18" charset="0"/>
              </a:rPr>
              <a:t> Kg.</a:t>
            </a:r>
          </a:p>
        </p:txBody>
      </p:sp>
    </p:spTree>
    <p:extLst>
      <p:ext uri="{BB962C8B-B14F-4D97-AF65-F5344CB8AC3E}">
        <p14:creationId xmlns:p14="http://schemas.microsoft.com/office/powerpoint/2010/main" val="67674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6F4E-89E1-4945-AED1-E2AC24641FA4}"/>
              </a:ext>
            </a:extLst>
          </p:cNvPr>
          <p:cNvSpPr>
            <a:spLocks noGrp="1"/>
          </p:cNvSpPr>
          <p:nvPr>
            <p:ph type="title"/>
          </p:nvPr>
        </p:nvSpPr>
        <p:spPr>
          <a:xfrm>
            <a:off x="1154954" y="973668"/>
            <a:ext cx="8761413" cy="1000906"/>
          </a:xfrm>
        </p:spPr>
        <p:txBody>
          <a:bodyPr/>
          <a:lstStyle/>
          <a:p>
            <a:pPr algn="ctr"/>
            <a:r>
              <a:rPr lang="en-US" dirty="0"/>
              <a:t>Converting Scientific Notation to Standard Notation</a:t>
            </a:r>
          </a:p>
        </p:txBody>
      </p:sp>
      <p:sp>
        <p:nvSpPr>
          <p:cNvPr id="3" name="Content Placeholder 2">
            <a:extLst>
              <a:ext uri="{FF2B5EF4-FFF2-40B4-BE49-F238E27FC236}">
                <a16:creationId xmlns:a16="http://schemas.microsoft.com/office/drawing/2014/main" id="{1742B0D3-0761-4B2C-82E1-2D408B6246FA}"/>
              </a:ext>
            </a:extLst>
          </p:cNvPr>
          <p:cNvSpPr>
            <a:spLocks noGrp="1"/>
          </p:cNvSpPr>
          <p:nvPr>
            <p:ph idx="1"/>
          </p:nvPr>
        </p:nvSpPr>
        <p:spPr>
          <a:xfrm>
            <a:off x="1154954" y="2319130"/>
            <a:ext cx="8825659" cy="3700670"/>
          </a:xfrm>
        </p:spPr>
        <p:txBody>
          <a:bodyPr>
            <a:normAutofit/>
          </a:bodyPr>
          <a:lstStyle/>
          <a:p>
            <a:r>
              <a:rPr lang="en-US" sz="3200" dirty="0">
                <a:latin typeface="Times New Roman" panose="02020603050405020304" pitchFamily="18" charset="0"/>
                <a:cs typeface="Times New Roman" panose="02020603050405020304" pitchFamily="18" charset="0"/>
              </a:rPr>
              <a:t>To change a number from </a:t>
            </a:r>
            <a:r>
              <a:rPr lang="en-US" sz="3200" b="1" dirty="0">
                <a:latin typeface="Times New Roman" panose="02020603050405020304" pitchFamily="18" charset="0"/>
                <a:cs typeface="Times New Roman" panose="02020603050405020304" pitchFamily="18" charset="0"/>
              </a:rPr>
              <a:t>scientific notation to standard</a:t>
            </a:r>
            <a:r>
              <a:rPr lang="en-US" sz="3200" dirty="0">
                <a:latin typeface="Times New Roman" panose="02020603050405020304" pitchFamily="18" charset="0"/>
                <a:cs typeface="Times New Roman" panose="02020603050405020304" pitchFamily="18" charset="0"/>
              </a:rPr>
              <a:t> form, move the decimal point according to the value of the exponent.  If the exponent is negative move the decimal to the left.  If the exponent is positive move the decimal to the right.</a:t>
            </a:r>
          </a:p>
          <a:p>
            <a:pPr lvl="1"/>
            <a:r>
              <a:rPr lang="en-US" sz="3000" dirty="0">
                <a:latin typeface="Times New Roman" panose="02020603050405020304" pitchFamily="18" charset="0"/>
                <a:cs typeface="Times New Roman" panose="02020603050405020304" pitchFamily="18" charset="0"/>
              </a:rPr>
              <a:t>See the following slide for an example.</a:t>
            </a:r>
          </a:p>
        </p:txBody>
      </p:sp>
    </p:spTree>
    <p:extLst>
      <p:ext uri="{BB962C8B-B14F-4D97-AF65-F5344CB8AC3E}">
        <p14:creationId xmlns:p14="http://schemas.microsoft.com/office/powerpoint/2010/main" val="324641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onvert from scientific notation to standard notation">
            <a:extLst>
              <a:ext uri="{FF2B5EF4-FFF2-40B4-BE49-F238E27FC236}">
                <a16:creationId xmlns:a16="http://schemas.microsoft.com/office/drawing/2014/main" id="{4291F617-9121-4CE7-B34B-9F3A951AE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83096"/>
            <a:ext cx="9144000" cy="577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1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7C7D-0609-4144-8BEE-874C26C195AC}"/>
              </a:ext>
            </a:extLst>
          </p:cNvPr>
          <p:cNvSpPr>
            <a:spLocks noGrp="1"/>
          </p:cNvSpPr>
          <p:nvPr>
            <p:ph type="title"/>
          </p:nvPr>
        </p:nvSpPr>
        <p:spPr>
          <a:xfrm>
            <a:off x="1154954" y="973667"/>
            <a:ext cx="8761413" cy="1067167"/>
          </a:xfrm>
        </p:spPr>
        <p:txBody>
          <a:bodyPr/>
          <a:lstStyle/>
          <a:p>
            <a:pPr algn="ctr"/>
            <a:r>
              <a:rPr lang="en-US" dirty="0"/>
              <a:t>Converting Standard Notation to Scientific Notation</a:t>
            </a:r>
          </a:p>
        </p:txBody>
      </p:sp>
      <p:sp>
        <p:nvSpPr>
          <p:cNvPr id="3" name="Content Placeholder 2">
            <a:extLst>
              <a:ext uri="{FF2B5EF4-FFF2-40B4-BE49-F238E27FC236}">
                <a16:creationId xmlns:a16="http://schemas.microsoft.com/office/drawing/2014/main" id="{253D0F8C-A1C4-48E9-8F72-729A3A22707D}"/>
              </a:ext>
            </a:extLst>
          </p:cNvPr>
          <p:cNvSpPr>
            <a:spLocks noGrp="1"/>
          </p:cNvSpPr>
          <p:nvPr>
            <p:ph idx="1"/>
          </p:nvPr>
        </p:nvSpPr>
        <p:spPr>
          <a:xfrm>
            <a:off x="1154954" y="2332383"/>
            <a:ext cx="8825659" cy="3687417"/>
          </a:xfrm>
        </p:spPr>
        <p:txBody>
          <a:bodyPr>
            <a:normAutofit/>
          </a:bodyPr>
          <a:lstStyle/>
          <a:p>
            <a:r>
              <a:rPr lang="en-US" dirty="0">
                <a:latin typeface="Times New Roman" panose="02020603050405020304" pitchFamily="18" charset="0"/>
                <a:cs typeface="Times New Roman" panose="02020603050405020304" pitchFamily="18" charset="0"/>
              </a:rPr>
              <a:t>A number written in standard notation can be converted to scientific notation by increasing the exponent by one for each place the decimal point is moved.</a:t>
            </a:r>
          </a:p>
          <a:p>
            <a:pPr lvl="1"/>
            <a:r>
              <a:rPr lang="en-US" sz="1800" dirty="0">
                <a:latin typeface="Times New Roman" panose="02020603050405020304" pitchFamily="18" charset="0"/>
                <a:cs typeface="Times New Roman" panose="02020603050405020304" pitchFamily="18" charset="0"/>
              </a:rPr>
              <a:t>There are four steps involved here:</a:t>
            </a:r>
          </a:p>
          <a:p>
            <a:pPr lvl="2"/>
            <a:r>
              <a:rPr lang="en-US" sz="1800" dirty="0">
                <a:latin typeface="Times New Roman" panose="02020603050405020304" pitchFamily="18" charset="0"/>
                <a:cs typeface="Times New Roman" panose="02020603050405020304" pitchFamily="18" charset="0"/>
              </a:rPr>
              <a:t>Step 1 – move the decimal such that your number is between 1 and 10.</a:t>
            </a:r>
          </a:p>
          <a:p>
            <a:pPr lvl="2"/>
            <a:r>
              <a:rPr lang="en-US" sz="1800" dirty="0">
                <a:latin typeface="Times New Roman" panose="02020603050405020304" pitchFamily="18" charset="0"/>
                <a:cs typeface="Times New Roman" panose="02020603050405020304" pitchFamily="18" charset="0"/>
              </a:rPr>
              <a:t>Re-write your number (which is now between 1 and 10) and add the “×10” symbol.</a:t>
            </a:r>
          </a:p>
          <a:p>
            <a:pPr lvl="2"/>
            <a:r>
              <a:rPr lang="en-US" sz="1800" dirty="0">
                <a:latin typeface="Times New Roman" panose="02020603050405020304" pitchFamily="18" charset="0"/>
                <a:cs typeface="Times New Roman" panose="02020603050405020304" pitchFamily="18" charset="0"/>
              </a:rPr>
              <a:t>Count the number of times you moved your decimal, this is your exponent.</a:t>
            </a:r>
          </a:p>
          <a:p>
            <a:pPr lvl="2"/>
            <a:r>
              <a:rPr lang="en-US" sz="1800" dirty="0">
                <a:latin typeface="Times New Roman" panose="02020603050405020304" pitchFamily="18" charset="0"/>
                <a:cs typeface="Times New Roman" panose="02020603050405020304" pitchFamily="18" charset="0"/>
              </a:rPr>
              <a:t>Determine if the exponent should be positive or negative.</a:t>
            </a:r>
          </a:p>
          <a:p>
            <a:pPr lvl="3"/>
            <a:r>
              <a:rPr lang="en-US" sz="1800" dirty="0">
                <a:latin typeface="Times New Roman" panose="02020603050405020304" pitchFamily="18" charset="0"/>
                <a:cs typeface="Times New Roman" panose="02020603050405020304" pitchFamily="18" charset="0"/>
              </a:rPr>
              <a:t>See the next 2 slide for an example.</a:t>
            </a:r>
          </a:p>
        </p:txBody>
      </p:sp>
    </p:spTree>
    <p:extLst>
      <p:ext uri="{BB962C8B-B14F-4D97-AF65-F5344CB8AC3E}">
        <p14:creationId xmlns:p14="http://schemas.microsoft.com/office/powerpoint/2010/main" val="2865396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109</TotalTime>
  <Words>402</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Ion Boardroom</vt:lpstr>
      <vt:lpstr>Unit 1: Learning Target 1.2</vt:lpstr>
      <vt:lpstr>The Metric (SI) System of Measurement (note: the modern name for the metric system is the “SI” system.)</vt:lpstr>
      <vt:lpstr>Conversions Within The Metric System</vt:lpstr>
      <vt:lpstr>PowerPoint Presentation</vt:lpstr>
      <vt:lpstr>PowerPoint Presentation</vt:lpstr>
      <vt:lpstr>Scientific Notation</vt:lpstr>
      <vt:lpstr>Converting Scientific Notation to Standard Notation</vt:lpstr>
      <vt:lpstr>PowerPoint Presentation</vt:lpstr>
      <vt:lpstr>Converting Standard Notation to Scientific Notation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Learning Target 1.2</dc:title>
  <dc:creator>Wilkens, AJ</dc:creator>
  <cp:lastModifiedBy>Wilkens, AJ</cp:lastModifiedBy>
  <cp:revision>16</cp:revision>
  <dcterms:created xsi:type="dcterms:W3CDTF">2018-08-31T17:12:54Z</dcterms:created>
  <dcterms:modified xsi:type="dcterms:W3CDTF">2018-09-05T17:53:20Z</dcterms:modified>
</cp:coreProperties>
</file>