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BEDB-3651-4F27-9ACA-D9BE081B3417}"/>
              </a:ext>
            </a:extLst>
          </p:cNvPr>
          <p:cNvSpPr>
            <a:spLocks noGrp="1"/>
          </p:cNvSpPr>
          <p:nvPr>
            <p:ph type="ctrTitle"/>
          </p:nvPr>
        </p:nvSpPr>
        <p:spPr>
          <a:xfrm>
            <a:off x="810001" y="1449147"/>
            <a:ext cx="10572000" cy="1731375"/>
          </a:xfrm>
        </p:spPr>
        <p:txBody>
          <a:bodyPr/>
          <a:lstStyle/>
          <a:p>
            <a:r>
              <a:rPr lang="en-US" dirty="0"/>
              <a:t>Unit 2 - Forces</a:t>
            </a:r>
          </a:p>
        </p:txBody>
      </p:sp>
      <p:sp>
        <p:nvSpPr>
          <p:cNvPr id="3" name="Subtitle 2">
            <a:extLst>
              <a:ext uri="{FF2B5EF4-FFF2-40B4-BE49-F238E27FC236}">
                <a16:creationId xmlns:a16="http://schemas.microsoft.com/office/drawing/2014/main" id="{BC852E31-C83F-4C59-9F76-5C8434CC64FE}"/>
              </a:ext>
            </a:extLst>
          </p:cNvPr>
          <p:cNvSpPr>
            <a:spLocks noGrp="1"/>
          </p:cNvSpPr>
          <p:nvPr>
            <p:ph type="subTitle" idx="1"/>
          </p:nvPr>
        </p:nvSpPr>
        <p:spPr>
          <a:xfrm>
            <a:off x="810001" y="5194852"/>
            <a:ext cx="10572000" cy="1179444"/>
          </a:xfrm>
        </p:spPr>
        <p:txBody>
          <a:bodyPr>
            <a:noAutofit/>
          </a:bodyPr>
          <a:lstStyle/>
          <a:p>
            <a:r>
              <a:rPr lang="en-US" sz="3600" dirty="0"/>
              <a:t>Learning Target 2.1 – State &amp; Apply Newton’s First Law of Motion (The Law of Inertia)</a:t>
            </a:r>
          </a:p>
        </p:txBody>
      </p:sp>
    </p:spTree>
    <p:extLst>
      <p:ext uri="{BB962C8B-B14F-4D97-AF65-F5344CB8AC3E}">
        <p14:creationId xmlns:p14="http://schemas.microsoft.com/office/powerpoint/2010/main" val="80481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60209-840C-4391-8E6A-A570E9B67E90}"/>
              </a:ext>
            </a:extLst>
          </p:cNvPr>
          <p:cNvSpPr>
            <a:spLocks noGrp="1"/>
          </p:cNvSpPr>
          <p:nvPr>
            <p:ph type="title"/>
          </p:nvPr>
        </p:nvSpPr>
        <p:spPr/>
        <p:txBody>
          <a:bodyPr/>
          <a:lstStyle/>
          <a:p>
            <a:r>
              <a:rPr lang="en-US" dirty="0"/>
              <a:t>The Law of Inertia (1</a:t>
            </a:r>
            <a:r>
              <a:rPr lang="en-US" baseline="30000" dirty="0"/>
              <a:t>st</a:t>
            </a:r>
            <a:r>
              <a:rPr lang="en-US" dirty="0"/>
              <a:t> Law of Motion)</a:t>
            </a:r>
          </a:p>
        </p:txBody>
      </p:sp>
      <p:sp>
        <p:nvSpPr>
          <p:cNvPr id="3" name="Content Placeholder 2">
            <a:extLst>
              <a:ext uri="{FF2B5EF4-FFF2-40B4-BE49-F238E27FC236}">
                <a16:creationId xmlns:a16="http://schemas.microsoft.com/office/drawing/2014/main" id="{C2D09FB0-15B6-44D6-9E37-3A01D9582F68}"/>
              </a:ext>
            </a:extLst>
          </p:cNvPr>
          <p:cNvSpPr>
            <a:spLocks noGrp="1"/>
          </p:cNvSpPr>
          <p:nvPr>
            <p:ph idx="1"/>
          </p:nvPr>
        </p:nvSpPr>
        <p:spPr>
          <a:xfrm>
            <a:off x="818712" y="2199861"/>
            <a:ext cx="10554574" cy="3658937"/>
          </a:xfrm>
        </p:spPr>
        <p:txBody>
          <a:bodyPr/>
          <a:lstStyle/>
          <a:p>
            <a:r>
              <a:rPr lang="en-US" dirty="0"/>
              <a:t>An object in motion will remain in motion and an object at rest will remain at rest UNLESS acted upon by an unbalanced force.</a:t>
            </a:r>
          </a:p>
          <a:p>
            <a:pPr lvl="1"/>
            <a:r>
              <a:rPr lang="en-US" dirty="0"/>
              <a:t>This means that objects will continue to do whatever they were doing until a FORCE causes them to change their motion.  In other words, unless a FORCE is applied things tend to keep doing what they were already doing.</a:t>
            </a:r>
          </a:p>
          <a:p>
            <a:r>
              <a:rPr lang="en-US" u="sng" dirty="0"/>
              <a:t>Inertia</a:t>
            </a:r>
            <a:r>
              <a:rPr lang="en-US" dirty="0"/>
              <a:t> is defined as the tendency for an object with mass to resist changing its state of motion.  </a:t>
            </a:r>
          </a:p>
          <a:p>
            <a:pPr lvl="1"/>
            <a:r>
              <a:rPr lang="en-US" dirty="0"/>
              <a:t>The key here is the “resistance to changing motion”.  </a:t>
            </a:r>
          </a:p>
        </p:txBody>
      </p:sp>
    </p:spTree>
    <p:extLst>
      <p:ext uri="{BB962C8B-B14F-4D97-AF65-F5344CB8AC3E}">
        <p14:creationId xmlns:p14="http://schemas.microsoft.com/office/powerpoint/2010/main" val="93884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7EE94-1AA3-4251-9887-B102419BFB41}"/>
              </a:ext>
            </a:extLst>
          </p:cNvPr>
          <p:cNvSpPr>
            <a:spLocks noGrp="1"/>
          </p:cNvSpPr>
          <p:nvPr>
            <p:ph type="title"/>
          </p:nvPr>
        </p:nvSpPr>
        <p:spPr/>
        <p:txBody>
          <a:bodyPr/>
          <a:lstStyle/>
          <a:p>
            <a:r>
              <a:rPr lang="en-US" dirty="0"/>
              <a:t>The Law of Inertia (1</a:t>
            </a:r>
            <a:r>
              <a:rPr lang="en-US" baseline="30000" dirty="0"/>
              <a:t>st</a:t>
            </a:r>
            <a:r>
              <a:rPr lang="en-US" dirty="0"/>
              <a:t> Law of Motion)</a:t>
            </a:r>
          </a:p>
        </p:txBody>
      </p:sp>
      <p:sp>
        <p:nvSpPr>
          <p:cNvPr id="3" name="Content Placeholder 2">
            <a:extLst>
              <a:ext uri="{FF2B5EF4-FFF2-40B4-BE49-F238E27FC236}">
                <a16:creationId xmlns:a16="http://schemas.microsoft.com/office/drawing/2014/main" id="{73108202-7979-44B2-A1F6-E16CBBD61A98}"/>
              </a:ext>
            </a:extLst>
          </p:cNvPr>
          <p:cNvSpPr>
            <a:spLocks noGrp="1"/>
          </p:cNvSpPr>
          <p:nvPr>
            <p:ph idx="1"/>
          </p:nvPr>
        </p:nvSpPr>
        <p:spPr/>
        <p:txBody>
          <a:bodyPr/>
          <a:lstStyle/>
          <a:p>
            <a:r>
              <a:rPr lang="en-US" u="sng" dirty="0"/>
              <a:t>Inertia is directly related to mass</a:t>
            </a:r>
            <a:r>
              <a:rPr lang="en-US" dirty="0"/>
              <a:t>.  This means that if one (inertia or mass) is increased the other (inertia or mass) also increases.  If one (inertia or mass) is decreased the other (inertia or mass) also decreases.  </a:t>
            </a:r>
          </a:p>
          <a:p>
            <a:pPr lvl="1"/>
            <a:r>
              <a:rPr lang="en-US" dirty="0"/>
              <a:t>Remember </a:t>
            </a:r>
            <a:r>
              <a:rPr lang="en-US" u="sng" dirty="0"/>
              <a:t>mass</a:t>
            </a:r>
            <a:r>
              <a:rPr lang="en-US" dirty="0"/>
              <a:t> is a measure of the amount of matter (atoms/molecules etc.) contained within an object.</a:t>
            </a:r>
          </a:p>
          <a:p>
            <a:pPr lvl="1"/>
            <a:r>
              <a:rPr lang="en-US" dirty="0"/>
              <a:t>This means that the more mass an object has the more resistance to changing motion it displays.  The less mass an object has the less it resists changing its state of motion</a:t>
            </a:r>
          </a:p>
          <a:p>
            <a:pPr lvl="1"/>
            <a:r>
              <a:rPr lang="en-US" dirty="0"/>
              <a:t>Bigger objects require more force to change their motion.  Smaller objects require less force to change their motion.</a:t>
            </a:r>
          </a:p>
        </p:txBody>
      </p:sp>
    </p:spTree>
    <p:extLst>
      <p:ext uri="{BB962C8B-B14F-4D97-AF65-F5344CB8AC3E}">
        <p14:creationId xmlns:p14="http://schemas.microsoft.com/office/powerpoint/2010/main" val="200098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nertia">
            <a:extLst>
              <a:ext uri="{FF2B5EF4-FFF2-40B4-BE49-F238E27FC236}">
                <a16:creationId xmlns:a16="http://schemas.microsoft.com/office/drawing/2014/main" id="{087289AD-501A-4F10-B38A-FB8410EEEC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828675"/>
            <a:ext cx="693420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53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inertia">
            <a:extLst>
              <a:ext uri="{FF2B5EF4-FFF2-40B4-BE49-F238E27FC236}">
                <a16:creationId xmlns:a16="http://schemas.microsoft.com/office/drawing/2014/main" id="{726B0FCD-5D77-4D56-8826-F6E3026F6B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02365"/>
            <a:ext cx="9144000" cy="5393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inertia">
            <a:extLst>
              <a:ext uri="{FF2B5EF4-FFF2-40B4-BE49-F238E27FC236}">
                <a16:creationId xmlns:a16="http://schemas.microsoft.com/office/drawing/2014/main" id="{EE19239D-6FB9-4289-9F28-63F8CA989C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061" y="1338470"/>
            <a:ext cx="5062330" cy="3737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50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100</TotalTime>
  <Words>261</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2</vt:lpstr>
      <vt:lpstr>Quotable</vt:lpstr>
      <vt:lpstr>Unit 2 - Forces</vt:lpstr>
      <vt:lpstr>The Law of Inertia (1st Law of Motion)</vt:lpstr>
      <vt:lpstr>The Law of Inertia (1st Law of Motion)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 Forces</dc:title>
  <dc:creator>Wilkens, AJ</dc:creator>
  <cp:lastModifiedBy>Wilkens, AJ</cp:lastModifiedBy>
  <cp:revision>7</cp:revision>
  <dcterms:created xsi:type="dcterms:W3CDTF">2018-10-03T15:45:44Z</dcterms:created>
  <dcterms:modified xsi:type="dcterms:W3CDTF">2018-10-03T17:26:29Z</dcterms:modified>
</cp:coreProperties>
</file>