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4" r:id="rId9"/>
    <p:sldId id="262"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67" d="100"/>
          <a:sy n="67" d="100"/>
        </p:scale>
        <p:origin x="90"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jpe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dirty="0"/>
              <a:pPr/>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10/25/2018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10/25/2018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10/25/2018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10/25/2018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10/25/2018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10/25/2018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96DFF08F-DC6B-4601-B491-B0F83F6DD2DA}" type="datetimeFigureOut">
              <a:rPr lang="en-US" dirty="0"/>
              <a:pPr/>
              <a:t>10/25/2018</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1"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0AB68-2970-4CCA-8B48-550784D455FA}"/>
              </a:ext>
            </a:extLst>
          </p:cNvPr>
          <p:cNvSpPr>
            <a:spLocks noGrp="1"/>
          </p:cNvSpPr>
          <p:nvPr>
            <p:ph type="ctrTitle"/>
          </p:nvPr>
        </p:nvSpPr>
        <p:spPr>
          <a:xfrm>
            <a:off x="457200" y="4960137"/>
            <a:ext cx="4088296" cy="1463040"/>
          </a:xfrm>
        </p:spPr>
        <p:txBody>
          <a:bodyPr/>
          <a:lstStyle/>
          <a:p>
            <a:r>
              <a:rPr lang="en-US" dirty="0"/>
              <a:t>Unit 3 - Energy</a:t>
            </a:r>
          </a:p>
        </p:txBody>
      </p:sp>
      <p:sp>
        <p:nvSpPr>
          <p:cNvPr id="3" name="Subtitle 2">
            <a:extLst>
              <a:ext uri="{FF2B5EF4-FFF2-40B4-BE49-F238E27FC236}">
                <a16:creationId xmlns:a16="http://schemas.microsoft.com/office/drawing/2014/main" id="{2424FA68-FA2D-4263-8AF0-F23C0CC6FA90}"/>
              </a:ext>
            </a:extLst>
          </p:cNvPr>
          <p:cNvSpPr>
            <a:spLocks noGrp="1"/>
          </p:cNvSpPr>
          <p:nvPr>
            <p:ph type="subTitle" idx="1"/>
          </p:nvPr>
        </p:nvSpPr>
        <p:spPr>
          <a:xfrm>
            <a:off x="4943061" y="4960137"/>
            <a:ext cx="6867939" cy="1463040"/>
          </a:xfrm>
        </p:spPr>
        <p:txBody>
          <a:bodyPr/>
          <a:lstStyle/>
          <a:p>
            <a:r>
              <a:rPr lang="en-US" dirty="0"/>
              <a:t>Learning Target 3.4 – Define Temperature and explain how thermal energy is transferred (conduction, convection, &amp; radiation) </a:t>
            </a:r>
          </a:p>
        </p:txBody>
      </p:sp>
    </p:spTree>
    <p:extLst>
      <p:ext uri="{BB962C8B-B14F-4D97-AF65-F5344CB8AC3E}">
        <p14:creationId xmlns:p14="http://schemas.microsoft.com/office/powerpoint/2010/main" val="3566766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Image result for radiation definition physics">
            <a:extLst>
              <a:ext uri="{FF2B5EF4-FFF2-40B4-BE49-F238E27FC236}">
                <a16:creationId xmlns:a16="http://schemas.microsoft.com/office/drawing/2014/main" id="{FE31647F-D644-4515-A7E2-5E766FAB9D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8712" y="542925"/>
            <a:ext cx="9729787" cy="5886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1800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54853-A488-4730-8AB3-0FF11D6683AB}"/>
              </a:ext>
            </a:extLst>
          </p:cNvPr>
          <p:cNvSpPr>
            <a:spLocks noGrp="1"/>
          </p:cNvSpPr>
          <p:nvPr>
            <p:ph type="title"/>
          </p:nvPr>
        </p:nvSpPr>
        <p:spPr/>
        <p:txBody>
          <a:bodyPr/>
          <a:lstStyle/>
          <a:p>
            <a:pPr algn="ctr"/>
            <a:r>
              <a:rPr lang="en-US" dirty="0"/>
              <a:t>Temperature</a:t>
            </a:r>
          </a:p>
        </p:txBody>
      </p:sp>
      <p:sp>
        <p:nvSpPr>
          <p:cNvPr id="3" name="Content Placeholder 2">
            <a:extLst>
              <a:ext uri="{FF2B5EF4-FFF2-40B4-BE49-F238E27FC236}">
                <a16:creationId xmlns:a16="http://schemas.microsoft.com/office/drawing/2014/main" id="{CBB3487E-C7EC-4E0A-9ED2-AA387EBE528C}"/>
              </a:ext>
            </a:extLst>
          </p:cNvPr>
          <p:cNvSpPr>
            <a:spLocks noGrp="1"/>
          </p:cNvSpPr>
          <p:nvPr>
            <p:ph idx="1"/>
          </p:nvPr>
        </p:nvSpPr>
        <p:spPr>
          <a:xfrm>
            <a:off x="1024128" y="2286000"/>
            <a:ext cx="9720071" cy="4023360"/>
          </a:xfrm>
        </p:spPr>
        <p:txBody>
          <a:bodyPr>
            <a:normAutofit lnSpcReduction="10000"/>
          </a:bodyPr>
          <a:lstStyle/>
          <a:p>
            <a:r>
              <a:rPr lang="en-US" sz="3200" b="1" dirty="0"/>
              <a:t>Temperature</a:t>
            </a:r>
            <a:r>
              <a:rPr lang="en-US" sz="3200" dirty="0"/>
              <a:t> is </a:t>
            </a:r>
            <a:r>
              <a:rPr lang="en-US" sz="3200" u="sng" dirty="0"/>
              <a:t>a measure of the average kinetic energy of the particles in an object.</a:t>
            </a:r>
          </a:p>
          <a:p>
            <a:endParaRPr lang="en-US" sz="3200" b="1" dirty="0"/>
          </a:p>
          <a:p>
            <a:r>
              <a:rPr lang="en-US" sz="3200" b="1" dirty="0"/>
              <a:t>Temperature Depends on the Kinetic Energy of Particles </a:t>
            </a:r>
            <a:r>
              <a:rPr lang="en-US" sz="3200" dirty="0"/>
              <a:t>All matter is made of particles - atoms or molecules - that are in constant motion. Because the particles are in motion, they have kinetic energy. The faster the particles are moving, the more kinetic energy they have and the hotter they are.</a:t>
            </a:r>
          </a:p>
          <a:p>
            <a:endParaRPr lang="en-US" dirty="0"/>
          </a:p>
        </p:txBody>
      </p:sp>
    </p:spTree>
    <p:extLst>
      <p:ext uri="{BB962C8B-B14F-4D97-AF65-F5344CB8AC3E}">
        <p14:creationId xmlns:p14="http://schemas.microsoft.com/office/powerpoint/2010/main" val="2999902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8460E-7A2F-4288-93DC-6E71C6C1B4DC}"/>
              </a:ext>
            </a:extLst>
          </p:cNvPr>
          <p:cNvSpPr>
            <a:spLocks noGrp="1"/>
          </p:cNvSpPr>
          <p:nvPr>
            <p:ph type="title"/>
          </p:nvPr>
        </p:nvSpPr>
        <p:spPr>
          <a:xfrm>
            <a:off x="1024128" y="585216"/>
            <a:ext cx="9720072" cy="885775"/>
          </a:xfrm>
        </p:spPr>
        <p:txBody>
          <a:bodyPr/>
          <a:lstStyle/>
          <a:p>
            <a:r>
              <a:rPr lang="en-US" dirty="0"/>
              <a:t>The Kinetic Theory of Matter</a:t>
            </a:r>
          </a:p>
        </p:txBody>
      </p:sp>
      <p:sp>
        <p:nvSpPr>
          <p:cNvPr id="5" name="Content Placeholder 4">
            <a:extLst>
              <a:ext uri="{FF2B5EF4-FFF2-40B4-BE49-F238E27FC236}">
                <a16:creationId xmlns:a16="http://schemas.microsoft.com/office/drawing/2014/main" id="{5C95E0DC-19E4-40E0-85C9-AD3C2BA4CCCE}"/>
              </a:ext>
            </a:extLst>
          </p:cNvPr>
          <p:cNvSpPr>
            <a:spLocks noGrp="1"/>
          </p:cNvSpPr>
          <p:nvPr>
            <p:ph idx="1"/>
          </p:nvPr>
        </p:nvSpPr>
        <p:spPr>
          <a:xfrm>
            <a:off x="-2700883" y="1630017"/>
            <a:ext cx="17071065" cy="5328980"/>
          </a:xfrm>
        </p:spPr>
        <p:txBody>
          <a:bodyPr/>
          <a:lstStyle/>
          <a:p>
            <a:endParaRPr lang="en-US" sz="3600" dirty="0"/>
          </a:p>
          <a:p>
            <a:endParaRPr lang="en-US" dirty="0"/>
          </a:p>
        </p:txBody>
      </p:sp>
      <p:pic>
        <p:nvPicPr>
          <p:cNvPr id="2058" name="Picture 10" descr="Image result for kinetic theory of matter">
            <a:extLst>
              <a:ext uri="{FF2B5EF4-FFF2-40B4-BE49-F238E27FC236}">
                <a16:creationId xmlns:a16="http://schemas.microsoft.com/office/drawing/2014/main" id="{3D8CD57D-740B-4AA7-8440-50C0D9A98E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8663" y="1147763"/>
            <a:ext cx="10672762" cy="51958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0273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544424F-4D4B-4039-AF6C-71A9368B2BF6}"/>
              </a:ext>
            </a:extLst>
          </p:cNvPr>
          <p:cNvPicPr>
            <a:picLocks noChangeAspect="1"/>
          </p:cNvPicPr>
          <p:nvPr/>
        </p:nvPicPr>
        <p:blipFill>
          <a:blip r:embed="rId2"/>
          <a:stretch>
            <a:fillRect/>
          </a:stretch>
        </p:blipFill>
        <p:spPr>
          <a:xfrm>
            <a:off x="728663" y="742951"/>
            <a:ext cx="9815512" cy="5566410"/>
          </a:xfrm>
          <a:prstGeom prst="rect">
            <a:avLst/>
          </a:prstGeom>
        </p:spPr>
      </p:pic>
    </p:spTree>
    <p:extLst>
      <p:ext uri="{BB962C8B-B14F-4D97-AF65-F5344CB8AC3E}">
        <p14:creationId xmlns:p14="http://schemas.microsoft.com/office/powerpoint/2010/main" val="1390750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24D3E-0063-4CB3-9CAE-7197EE749B84}"/>
              </a:ext>
            </a:extLst>
          </p:cNvPr>
          <p:cNvSpPr>
            <a:spLocks noGrp="1"/>
          </p:cNvSpPr>
          <p:nvPr>
            <p:ph type="title"/>
          </p:nvPr>
        </p:nvSpPr>
        <p:spPr/>
        <p:txBody>
          <a:bodyPr/>
          <a:lstStyle/>
          <a:p>
            <a:r>
              <a:rPr lang="en-US" dirty="0"/>
              <a:t>Thermal Energy Transfer (Heat transfer)</a:t>
            </a:r>
          </a:p>
        </p:txBody>
      </p:sp>
      <p:sp>
        <p:nvSpPr>
          <p:cNvPr id="3" name="Content Placeholder 2">
            <a:extLst>
              <a:ext uri="{FF2B5EF4-FFF2-40B4-BE49-F238E27FC236}">
                <a16:creationId xmlns:a16="http://schemas.microsoft.com/office/drawing/2014/main" id="{7274C789-066D-4E10-B669-BD2E8BBFD92C}"/>
              </a:ext>
            </a:extLst>
          </p:cNvPr>
          <p:cNvSpPr>
            <a:spLocks noGrp="1"/>
          </p:cNvSpPr>
          <p:nvPr>
            <p:ph idx="1"/>
          </p:nvPr>
        </p:nvSpPr>
        <p:spPr/>
        <p:txBody>
          <a:bodyPr>
            <a:normAutofit/>
          </a:bodyPr>
          <a:lstStyle/>
          <a:p>
            <a:r>
              <a:rPr lang="en-US" sz="3600" dirty="0"/>
              <a:t>Heat can be transferred from one place to another by three methods: </a:t>
            </a:r>
            <a:r>
              <a:rPr lang="en-US" sz="3600" u="sng" dirty="0"/>
              <a:t>conduction</a:t>
            </a:r>
            <a:r>
              <a:rPr lang="en-US" sz="3600" dirty="0"/>
              <a:t> in solids, </a:t>
            </a:r>
            <a:r>
              <a:rPr lang="en-US" sz="3600" u="sng" dirty="0"/>
              <a:t>convection</a:t>
            </a:r>
            <a:r>
              <a:rPr lang="en-US" sz="3600" dirty="0"/>
              <a:t> of fluids (liquids or gases), and </a:t>
            </a:r>
            <a:r>
              <a:rPr lang="en-US" sz="3600" u="sng" dirty="0"/>
              <a:t>radiation</a:t>
            </a:r>
            <a:r>
              <a:rPr lang="en-US" sz="3600" dirty="0"/>
              <a:t>.</a:t>
            </a:r>
          </a:p>
          <a:p>
            <a:r>
              <a:rPr lang="en-US" sz="3600" dirty="0"/>
              <a:t>If there is a temperature difference in a system, heat will always move from higher to lower temperatures.</a:t>
            </a:r>
          </a:p>
        </p:txBody>
      </p:sp>
    </p:spTree>
    <p:extLst>
      <p:ext uri="{BB962C8B-B14F-4D97-AF65-F5344CB8AC3E}">
        <p14:creationId xmlns:p14="http://schemas.microsoft.com/office/powerpoint/2010/main" val="296547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381A8-833D-433D-9C57-453F660BA9C2}"/>
              </a:ext>
            </a:extLst>
          </p:cNvPr>
          <p:cNvSpPr>
            <a:spLocks noGrp="1"/>
          </p:cNvSpPr>
          <p:nvPr>
            <p:ph type="title"/>
          </p:nvPr>
        </p:nvSpPr>
        <p:spPr/>
        <p:txBody>
          <a:bodyPr>
            <a:normAutofit fontScale="90000"/>
          </a:bodyPr>
          <a:lstStyle/>
          <a:p>
            <a:br>
              <a:rPr lang="en-US" sz="2700" dirty="0"/>
            </a:br>
            <a:r>
              <a:rPr lang="en-US" sz="2700" dirty="0"/>
              <a:t>In  </a:t>
            </a:r>
            <a:r>
              <a:rPr lang="en-US" sz="2700" b="1" dirty="0"/>
              <a:t>conduction</a:t>
            </a:r>
            <a:r>
              <a:rPr lang="en-US" sz="2700" dirty="0"/>
              <a:t>, energy is transferred from particle to particle by direct contact; the particles themselves do not necessarily change position, but simply vibrate more or less quickly as kinetic energy is transferred.  The thermal energy always moves from cold-to-hot.</a:t>
            </a:r>
            <a:br>
              <a:rPr lang="en-US" dirty="0"/>
            </a:br>
            <a:endParaRPr lang="en-US" dirty="0"/>
          </a:p>
        </p:txBody>
      </p:sp>
      <p:pic>
        <p:nvPicPr>
          <p:cNvPr id="5126" name="Picture 6" descr="Related image">
            <a:extLst>
              <a:ext uri="{FF2B5EF4-FFF2-40B4-BE49-F238E27FC236}">
                <a16:creationId xmlns:a16="http://schemas.microsoft.com/office/drawing/2014/main" id="{2ED2F408-51D8-4FC1-B1B9-53A62CFDC2C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28837" y="2286000"/>
            <a:ext cx="7094675" cy="402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8124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45476-1871-4033-A13C-EBE9A03FB1BC}"/>
              </a:ext>
            </a:extLst>
          </p:cNvPr>
          <p:cNvSpPr>
            <a:spLocks noGrp="1"/>
          </p:cNvSpPr>
          <p:nvPr>
            <p:ph type="title"/>
          </p:nvPr>
        </p:nvSpPr>
        <p:spPr>
          <a:xfrm>
            <a:off x="1024128" y="585216"/>
            <a:ext cx="9720072" cy="1700784"/>
          </a:xfrm>
        </p:spPr>
        <p:txBody>
          <a:bodyPr>
            <a:noAutofit/>
          </a:bodyPr>
          <a:lstStyle/>
          <a:p>
            <a:r>
              <a:rPr lang="en-US" sz="4400" b="1" u="sng" dirty="0"/>
              <a:t>Convection</a:t>
            </a:r>
            <a:r>
              <a:rPr lang="en-US" sz="4400" dirty="0"/>
              <a:t> - movement in a gas or liquid in which the warmer parts move up and the cooler parts move down transferring thermal energy.</a:t>
            </a:r>
          </a:p>
        </p:txBody>
      </p:sp>
      <p:pic>
        <p:nvPicPr>
          <p:cNvPr id="6148" name="Picture 4" descr="Image result for convection definition physics">
            <a:extLst>
              <a:ext uri="{FF2B5EF4-FFF2-40B4-BE49-F238E27FC236}">
                <a16:creationId xmlns:a16="http://schemas.microsoft.com/office/drawing/2014/main" id="{7F86897B-8A69-45ED-ABA6-85FDEC3F7E4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238145" y="2317682"/>
            <a:ext cx="3291847" cy="3959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9097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A9D91-C8F4-414A-8295-E1E9A8830588}"/>
              </a:ext>
            </a:extLst>
          </p:cNvPr>
          <p:cNvSpPr>
            <a:spLocks noGrp="1"/>
          </p:cNvSpPr>
          <p:nvPr>
            <p:ph type="title"/>
          </p:nvPr>
        </p:nvSpPr>
        <p:spPr/>
        <p:txBody>
          <a:bodyPr/>
          <a:lstStyle/>
          <a:p>
            <a:r>
              <a:rPr lang="en-US" u="sng" dirty="0"/>
              <a:t>Radiation</a:t>
            </a:r>
            <a:r>
              <a:rPr lang="en-US" dirty="0"/>
              <a:t> – The transfer of thermal energy via an electromagnetic wave (light)</a:t>
            </a:r>
          </a:p>
        </p:txBody>
      </p:sp>
      <p:pic>
        <p:nvPicPr>
          <p:cNvPr id="7170" name="Picture 2" descr="Image result for radiation definition physics">
            <a:extLst>
              <a:ext uri="{FF2B5EF4-FFF2-40B4-BE49-F238E27FC236}">
                <a16:creationId xmlns:a16="http://schemas.microsoft.com/office/drawing/2014/main" id="{8CFAC31D-56A5-4071-BDB1-2E81CE6D2D7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85939" y="2084832"/>
            <a:ext cx="8229600" cy="42238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410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 result for conduction definition physics">
            <a:extLst>
              <a:ext uri="{FF2B5EF4-FFF2-40B4-BE49-F238E27FC236}">
                <a16:creationId xmlns:a16="http://schemas.microsoft.com/office/drawing/2014/main" id="{CC8D7945-BAED-4C81-A931-075DB80E47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8138" y="504825"/>
            <a:ext cx="11515725" cy="5848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776547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Integral</Template>
  <TotalTime>85</TotalTime>
  <Words>126</Words>
  <Application>Microsoft Office PowerPoint</Application>
  <PresentationFormat>Widescreen</PresentationFormat>
  <Paragraphs>13</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Tw Cen MT</vt:lpstr>
      <vt:lpstr>Tw Cen MT Condensed</vt:lpstr>
      <vt:lpstr>Wingdings 3</vt:lpstr>
      <vt:lpstr>Integral</vt:lpstr>
      <vt:lpstr>Unit 3 - Energy</vt:lpstr>
      <vt:lpstr>Temperature</vt:lpstr>
      <vt:lpstr>The Kinetic Theory of Matter</vt:lpstr>
      <vt:lpstr>PowerPoint Presentation</vt:lpstr>
      <vt:lpstr>Thermal Energy Transfer (Heat transfer)</vt:lpstr>
      <vt:lpstr> In  conduction, energy is transferred from particle to particle by direct contact; the particles themselves do not necessarily change position, but simply vibrate more or less quickly as kinetic energy is transferred.  The thermal energy always moves from cold-to-hot. </vt:lpstr>
      <vt:lpstr>Convection - movement in a gas or liquid in which the warmer parts move up and the cooler parts move down transferring thermal energy.</vt:lpstr>
      <vt:lpstr>Radiation – The transfer of thermal energy via an electromagnetic wave (light)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3 - Energy</dc:title>
  <dc:creator>Wilkens, AJ</dc:creator>
  <cp:lastModifiedBy>Wilkens, AJ</cp:lastModifiedBy>
  <cp:revision>11</cp:revision>
  <dcterms:created xsi:type="dcterms:W3CDTF">2018-10-25T16:06:28Z</dcterms:created>
  <dcterms:modified xsi:type="dcterms:W3CDTF">2018-10-25T17:32:16Z</dcterms:modified>
</cp:coreProperties>
</file>