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11/27/2018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11/27/2018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E9DB1-F5B9-44F4-9017-EABA4FC721D4}"/>
              </a:ext>
            </a:extLst>
          </p:cNvPr>
          <p:cNvSpPr>
            <a:spLocks noGrp="1"/>
          </p:cNvSpPr>
          <p:nvPr>
            <p:ph type="ctrTitle"/>
          </p:nvPr>
        </p:nvSpPr>
        <p:spPr/>
        <p:txBody>
          <a:bodyPr/>
          <a:lstStyle/>
          <a:p>
            <a:r>
              <a:rPr lang="en-US" dirty="0"/>
              <a:t>Unit 4 - Energy</a:t>
            </a:r>
          </a:p>
        </p:txBody>
      </p:sp>
      <p:sp>
        <p:nvSpPr>
          <p:cNvPr id="3" name="Subtitle 2">
            <a:extLst>
              <a:ext uri="{FF2B5EF4-FFF2-40B4-BE49-F238E27FC236}">
                <a16:creationId xmlns:a16="http://schemas.microsoft.com/office/drawing/2014/main" id="{0C9597D1-DABB-4D1D-84B6-2F05A3B9B804}"/>
              </a:ext>
            </a:extLst>
          </p:cNvPr>
          <p:cNvSpPr>
            <a:spLocks noGrp="1"/>
          </p:cNvSpPr>
          <p:nvPr>
            <p:ph type="subTitle" idx="1"/>
          </p:nvPr>
        </p:nvSpPr>
        <p:spPr/>
        <p:txBody>
          <a:bodyPr/>
          <a:lstStyle/>
          <a:p>
            <a:r>
              <a:rPr lang="en-US" dirty="0"/>
              <a:t>Learning Target 4.4 – Be able to describe wave interactions (reflection, refraction, diffraction, and absorption),</a:t>
            </a:r>
          </a:p>
        </p:txBody>
      </p:sp>
    </p:spTree>
    <p:extLst>
      <p:ext uri="{BB962C8B-B14F-4D97-AF65-F5344CB8AC3E}">
        <p14:creationId xmlns:p14="http://schemas.microsoft.com/office/powerpoint/2010/main" val="355860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20DA5-C105-4A00-8BBD-0443FBB03534}"/>
              </a:ext>
            </a:extLst>
          </p:cNvPr>
          <p:cNvSpPr>
            <a:spLocks noGrp="1"/>
          </p:cNvSpPr>
          <p:nvPr>
            <p:ph type="title"/>
          </p:nvPr>
        </p:nvSpPr>
        <p:spPr/>
        <p:txBody>
          <a:bodyPr/>
          <a:lstStyle/>
          <a:p>
            <a:r>
              <a:rPr lang="en-US" dirty="0"/>
              <a:t>Wave interactions</a:t>
            </a:r>
          </a:p>
        </p:txBody>
      </p:sp>
      <p:sp>
        <p:nvSpPr>
          <p:cNvPr id="3" name="Content Placeholder 2">
            <a:extLst>
              <a:ext uri="{FF2B5EF4-FFF2-40B4-BE49-F238E27FC236}">
                <a16:creationId xmlns:a16="http://schemas.microsoft.com/office/drawing/2014/main" id="{EF19A8D8-BF19-47B1-BB54-37A468E2836E}"/>
              </a:ext>
            </a:extLst>
          </p:cNvPr>
          <p:cNvSpPr>
            <a:spLocks noGrp="1"/>
          </p:cNvSpPr>
          <p:nvPr>
            <p:ph idx="1"/>
          </p:nvPr>
        </p:nvSpPr>
        <p:spPr/>
        <p:txBody>
          <a:bodyPr/>
          <a:lstStyle/>
          <a:p>
            <a:r>
              <a:rPr lang="en-US" dirty="0"/>
              <a:t>A wave can interact with an object in one of four ways:</a:t>
            </a:r>
          </a:p>
          <a:p>
            <a:pPr lvl="1"/>
            <a:r>
              <a:rPr lang="en-US" dirty="0"/>
              <a:t>Reflection</a:t>
            </a:r>
          </a:p>
          <a:p>
            <a:pPr lvl="1"/>
            <a:r>
              <a:rPr lang="en-US" dirty="0"/>
              <a:t>Refraction</a:t>
            </a:r>
          </a:p>
          <a:p>
            <a:pPr lvl="1"/>
            <a:r>
              <a:rPr lang="en-US" dirty="0"/>
              <a:t>Diffraction</a:t>
            </a:r>
          </a:p>
          <a:p>
            <a:pPr lvl="1"/>
            <a:r>
              <a:rPr lang="en-US" dirty="0"/>
              <a:t>Absorption</a:t>
            </a:r>
          </a:p>
        </p:txBody>
      </p:sp>
    </p:spTree>
    <p:extLst>
      <p:ext uri="{BB962C8B-B14F-4D97-AF65-F5344CB8AC3E}">
        <p14:creationId xmlns:p14="http://schemas.microsoft.com/office/powerpoint/2010/main" val="85484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F75DA-3D0F-4C45-8C50-EFEF37FDAE64}"/>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C5E49590-CE13-4984-A687-FC94CEA2C411}"/>
              </a:ext>
            </a:extLst>
          </p:cNvPr>
          <p:cNvSpPr>
            <a:spLocks noGrp="1"/>
          </p:cNvSpPr>
          <p:nvPr>
            <p:ph idx="1"/>
          </p:nvPr>
        </p:nvSpPr>
        <p:spPr/>
        <p:txBody>
          <a:bodyPr/>
          <a:lstStyle/>
          <a:p>
            <a:r>
              <a:rPr lang="en-US" sz="1600" u="sng" dirty="0">
                <a:latin typeface="Times New Roman" panose="02020603050405020304" pitchFamily="18" charset="0"/>
                <a:cs typeface="Times New Roman" panose="02020603050405020304" pitchFamily="18" charset="0"/>
              </a:rPr>
              <a:t>Reflection</a:t>
            </a:r>
            <a:r>
              <a:rPr lang="en-US" sz="1600" dirty="0">
                <a:latin typeface="Times New Roman" panose="02020603050405020304" pitchFamily="18" charset="0"/>
                <a:cs typeface="Times New Roman" panose="02020603050405020304" pitchFamily="18" charset="0"/>
              </a:rPr>
              <a:t> occurs when a wave contacts an object and bounces off in a new direction.</a:t>
            </a:r>
          </a:p>
          <a:p>
            <a:pPr lvl="1"/>
            <a:r>
              <a:rPr lang="en-US" dirty="0">
                <a:latin typeface="Times New Roman" panose="02020603050405020304" pitchFamily="18" charset="0"/>
                <a:cs typeface="Times New Roman" panose="02020603050405020304" pitchFamily="18" charset="0"/>
              </a:rPr>
              <a:t>Alternatively: Reflection is a change in the direction of a wave upon striking the interface between two materials.</a:t>
            </a:r>
          </a:p>
          <a:p>
            <a:pPr lvl="1"/>
            <a:r>
              <a:rPr lang="en-US" u="sng" dirty="0">
                <a:latin typeface="Times New Roman" panose="02020603050405020304" pitchFamily="18" charset="0"/>
                <a:cs typeface="Times New Roman" panose="02020603050405020304" pitchFamily="18" charset="0"/>
              </a:rPr>
              <a:t>The Law of Reflection</a:t>
            </a:r>
            <a:r>
              <a:rPr lang="en-US" dirty="0">
                <a:latin typeface="Times New Roman" panose="02020603050405020304" pitchFamily="18" charset="0"/>
                <a:cs typeface="Times New Roman" panose="02020603050405020304" pitchFamily="18" charset="0"/>
              </a:rPr>
              <a:t> states: that the incident ray, the reflected ray, and the normal to the surface of the mirror all lie in the same plane. Furthermore, the angle of reflection  is equal to the angle of incidence. Both angles are measured with respect to the normal to the mirror.</a:t>
            </a:r>
          </a:p>
          <a:p>
            <a:pPr lvl="1"/>
            <a:endParaRPr lang="en-US" dirty="0"/>
          </a:p>
          <a:p>
            <a:pPr lvl="1"/>
            <a:endParaRPr lang="en-US" dirty="0"/>
          </a:p>
          <a:p>
            <a:pPr lvl="1"/>
            <a:endParaRPr lang="en-US" dirty="0"/>
          </a:p>
          <a:p>
            <a:pPr lvl="1"/>
            <a:endParaRPr lang="en-US" dirty="0"/>
          </a:p>
          <a:p>
            <a:pPr lvl="1"/>
            <a:endParaRPr lang="en-US" dirty="0"/>
          </a:p>
        </p:txBody>
      </p:sp>
      <p:pic>
        <p:nvPicPr>
          <p:cNvPr id="5" name="Picture 4">
            <a:extLst>
              <a:ext uri="{FF2B5EF4-FFF2-40B4-BE49-F238E27FC236}">
                <a16:creationId xmlns:a16="http://schemas.microsoft.com/office/drawing/2014/main" id="{C687696E-20CF-4771-BECA-DEB97845230F}"/>
              </a:ext>
            </a:extLst>
          </p:cNvPr>
          <p:cNvPicPr>
            <a:picLocks noChangeAspect="1"/>
          </p:cNvPicPr>
          <p:nvPr/>
        </p:nvPicPr>
        <p:blipFill>
          <a:blip r:embed="rId2"/>
          <a:stretch>
            <a:fillRect/>
          </a:stretch>
        </p:blipFill>
        <p:spPr>
          <a:xfrm>
            <a:off x="3869635" y="3988903"/>
            <a:ext cx="4174435" cy="1709531"/>
          </a:xfrm>
          <a:prstGeom prst="rect">
            <a:avLst/>
          </a:prstGeom>
        </p:spPr>
      </p:pic>
    </p:spTree>
    <p:extLst>
      <p:ext uri="{BB962C8B-B14F-4D97-AF65-F5344CB8AC3E}">
        <p14:creationId xmlns:p14="http://schemas.microsoft.com/office/powerpoint/2010/main" val="117354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1623A74-BC21-4131-A03F-BF54AE79AE95}"/>
              </a:ext>
            </a:extLst>
          </p:cNvPr>
          <p:cNvPicPr>
            <a:picLocks noChangeAspect="1"/>
          </p:cNvPicPr>
          <p:nvPr/>
        </p:nvPicPr>
        <p:blipFill>
          <a:blip r:embed="rId2"/>
          <a:stretch>
            <a:fillRect/>
          </a:stretch>
        </p:blipFill>
        <p:spPr>
          <a:xfrm>
            <a:off x="1524000" y="857250"/>
            <a:ext cx="9144000" cy="5143500"/>
          </a:xfrm>
          <a:prstGeom prst="rect">
            <a:avLst/>
          </a:prstGeom>
        </p:spPr>
      </p:pic>
    </p:spTree>
    <p:extLst>
      <p:ext uri="{BB962C8B-B14F-4D97-AF65-F5344CB8AC3E}">
        <p14:creationId xmlns:p14="http://schemas.microsoft.com/office/powerpoint/2010/main" val="201456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95123-4EBD-432C-9BF2-805A2B2AF496}"/>
              </a:ext>
            </a:extLst>
          </p:cNvPr>
          <p:cNvSpPr>
            <a:spLocks noGrp="1"/>
          </p:cNvSpPr>
          <p:nvPr>
            <p:ph type="title"/>
          </p:nvPr>
        </p:nvSpPr>
        <p:spPr/>
        <p:txBody>
          <a:bodyPr/>
          <a:lstStyle/>
          <a:p>
            <a:r>
              <a:rPr lang="en-US" dirty="0"/>
              <a:t>Refraction</a:t>
            </a:r>
          </a:p>
        </p:txBody>
      </p:sp>
      <p:sp>
        <p:nvSpPr>
          <p:cNvPr id="3" name="Content Placeholder 2">
            <a:extLst>
              <a:ext uri="{FF2B5EF4-FFF2-40B4-BE49-F238E27FC236}">
                <a16:creationId xmlns:a16="http://schemas.microsoft.com/office/drawing/2014/main" id="{D3985EE1-AF35-466A-9EBF-1A9A9CC2C6FB}"/>
              </a:ext>
            </a:extLst>
          </p:cNvPr>
          <p:cNvSpPr>
            <a:spLocks noGrp="1"/>
          </p:cNvSpPr>
          <p:nvPr>
            <p:ph idx="1"/>
          </p:nvPr>
        </p:nvSpPr>
        <p:spPr/>
        <p:txBody>
          <a:bodyPr/>
          <a:lstStyle/>
          <a:p>
            <a:r>
              <a:rPr lang="en-US" u="sng" dirty="0">
                <a:latin typeface="Times New Roman" panose="02020603050405020304" pitchFamily="18" charset="0"/>
                <a:cs typeface="Times New Roman" panose="02020603050405020304" pitchFamily="18" charset="0"/>
              </a:rPr>
              <a:t>Refraction</a:t>
            </a:r>
            <a:r>
              <a:rPr lang="en-US" dirty="0">
                <a:latin typeface="Times New Roman" panose="02020603050405020304" pitchFamily="18" charset="0"/>
                <a:cs typeface="Times New Roman" panose="02020603050405020304" pitchFamily="18" charset="0"/>
              </a:rPr>
              <a:t> It’s the change in direction of a </a:t>
            </a:r>
            <a:r>
              <a:rPr lang="en-US" dirty="0">
                <a:solidFill>
                  <a:schemeClr val="tx1"/>
                </a:solidFill>
                <a:latin typeface="Times New Roman" panose="02020603050405020304" pitchFamily="18" charset="0"/>
                <a:cs typeface="Times New Roman" panose="02020603050405020304" pitchFamily="18" charset="0"/>
              </a:rPr>
              <a:t>wave </a:t>
            </a:r>
            <a:r>
              <a:rPr lang="en-US" dirty="0">
                <a:latin typeface="Times New Roman" panose="02020603050405020304" pitchFamily="18" charset="0"/>
                <a:cs typeface="Times New Roman" panose="02020603050405020304" pitchFamily="18" charset="0"/>
              </a:rPr>
              <a:t>due to a change in its medium.</a:t>
            </a:r>
          </a:p>
          <a:p>
            <a:r>
              <a:rPr lang="en-US" dirty="0">
                <a:latin typeface="Times New Roman" panose="02020603050405020304" pitchFamily="18" charset="0"/>
                <a:cs typeface="Times New Roman" panose="02020603050405020304" pitchFamily="18" charset="0"/>
              </a:rPr>
              <a:t>Alternatively: Refraction is the change in direction of propagation of a wave when the wave passes from one medium into another, and changes its speed.</a:t>
            </a:r>
          </a:p>
          <a:p>
            <a:pPr lvl="1"/>
            <a:r>
              <a:rPr lang="en-US" dirty="0">
                <a:latin typeface="Times New Roman" panose="02020603050405020304" pitchFamily="18" charset="0"/>
                <a:cs typeface="Times New Roman" panose="02020603050405020304" pitchFamily="18" charset="0"/>
              </a:rPr>
              <a:t>Refraction is essentially a surface phenomenon. </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22600438-BEA6-462B-9183-6C768E4039C3}"/>
              </a:ext>
            </a:extLst>
          </p:cNvPr>
          <p:cNvPicPr>
            <a:picLocks noChangeAspect="1"/>
          </p:cNvPicPr>
          <p:nvPr/>
        </p:nvPicPr>
        <p:blipFill>
          <a:blip r:embed="rId2"/>
          <a:stretch>
            <a:fillRect/>
          </a:stretch>
        </p:blipFill>
        <p:spPr>
          <a:xfrm>
            <a:off x="3048000" y="3670852"/>
            <a:ext cx="4969565" cy="2557669"/>
          </a:xfrm>
          <a:prstGeom prst="rect">
            <a:avLst/>
          </a:prstGeom>
        </p:spPr>
      </p:pic>
    </p:spTree>
    <p:extLst>
      <p:ext uri="{BB962C8B-B14F-4D97-AF65-F5344CB8AC3E}">
        <p14:creationId xmlns:p14="http://schemas.microsoft.com/office/powerpoint/2010/main" val="250020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3612-AD25-40DE-B311-B39DB9D7E614}"/>
              </a:ext>
            </a:extLst>
          </p:cNvPr>
          <p:cNvSpPr>
            <a:spLocks noGrp="1"/>
          </p:cNvSpPr>
          <p:nvPr>
            <p:ph type="title"/>
          </p:nvPr>
        </p:nvSpPr>
        <p:spPr/>
        <p:txBody>
          <a:bodyPr/>
          <a:lstStyle/>
          <a:p>
            <a:r>
              <a:rPr lang="en-US" dirty="0"/>
              <a:t>Refraction (an example)</a:t>
            </a:r>
          </a:p>
        </p:txBody>
      </p:sp>
      <p:sp>
        <p:nvSpPr>
          <p:cNvPr id="3" name="Content Placeholder 2">
            <a:extLst>
              <a:ext uri="{FF2B5EF4-FFF2-40B4-BE49-F238E27FC236}">
                <a16:creationId xmlns:a16="http://schemas.microsoft.com/office/drawing/2014/main" id="{F9587D72-56AD-46B6-8BB6-0D628DE93993}"/>
              </a:ext>
            </a:extLst>
          </p:cNvPr>
          <p:cNvSpPr>
            <a:spLocks noGrp="1"/>
          </p:cNvSpPr>
          <p:nvPr>
            <p:ph idx="1"/>
          </p:nvPr>
        </p:nvSpPr>
        <p:spPr/>
        <p:txBody>
          <a:bodyPr/>
          <a:lstStyle/>
          <a:p>
            <a:r>
              <a:rPr lang="en-US" dirty="0"/>
              <a:t>Notice the </a:t>
            </a:r>
            <a:r>
              <a:rPr lang="en-US" dirty="0" err="1"/>
              <a:t>laserbeam</a:t>
            </a:r>
            <a:r>
              <a:rPr lang="en-US" dirty="0"/>
              <a:t> changes its direction as it enters the glass (crossing the air/glass interface) and as it exits the glass (again crossing the air/glass interface).</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FE527D37-F754-435F-8F49-1124A65E770C}"/>
              </a:ext>
            </a:extLst>
          </p:cNvPr>
          <p:cNvPicPr>
            <a:picLocks noChangeAspect="1"/>
          </p:cNvPicPr>
          <p:nvPr/>
        </p:nvPicPr>
        <p:blipFill>
          <a:blip r:embed="rId2"/>
          <a:stretch>
            <a:fillRect/>
          </a:stretch>
        </p:blipFill>
        <p:spPr>
          <a:xfrm>
            <a:off x="4253949" y="3379097"/>
            <a:ext cx="4028660" cy="2292833"/>
          </a:xfrm>
          <a:prstGeom prst="rect">
            <a:avLst/>
          </a:prstGeom>
        </p:spPr>
      </p:pic>
    </p:spTree>
    <p:extLst>
      <p:ext uri="{BB962C8B-B14F-4D97-AF65-F5344CB8AC3E}">
        <p14:creationId xmlns:p14="http://schemas.microsoft.com/office/powerpoint/2010/main" val="176950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BA2C2-A9FD-43FD-AAB2-865903E30C10}"/>
              </a:ext>
            </a:extLst>
          </p:cNvPr>
          <p:cNvSpPr>
            <a:spLocks noGrp="1"/>
          </p:cNvSpPr>
          <p:nvPr>
            <p:ph type="title"/>
          </p:nvPr>
        </p:nvSpPr>
        <p:spPr/>
        <p:txBody>
          <a:bodyPr/>
          <a:lstStyle/>
          <a:p>
            <a:r>
              <a:rPr lang="en-US" dirty="0"/>
              <a:t>Diffraction</a:t>
            </a:r>
          </a:p>
        </p:txBody>
      </p:sp>
      <p:sp>
        <p:nvSpPr>
          <p:cNvPr id="3" name="Content Placeholder 2">
            <a:extLst>
              <a:ext uri="{FF2B5EF4-FFF2-40B4-BE49-F238E27FC236}">
                <a16:creationId xmlns:a16="http://schemas.microsoft.com/office/drawing/2014/main" id="{A2973E25-3EE1-492E-95D8-12BB81B1B71D}"/>
              </a:ext>
            </a:extLst>
          </p:cNvPr>
          <p:cNvSpPr>
            <a:spLocks noGrp="1"/>
          </p:cNvSpPr>
          <p:nvPr>
            <p:ph idx="1"/>
          </p:nvPr>
        </p:nvSpPr>
        <p:spPr/>
        <p:txBody>
          <a:bodyPr/>
          <a:lstStyle/>
          <a:p>
            <a:r>
              <a:rPr lang="en-US" dirty="0"/>
              <a:t>Diffraction occurs when a wave changes direction as it passes through an opening or around a barrier in its path. </a:t>
            </a:r>
          </a:p>
          <a:p>
            <a:pPr lvl="1"/>
            <a:r>
              <a:rPr lang="en-US" dirty="0"/>
              <a:t>Alternatively: the spreading-out of waves around obstacles.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pic>
        <p:nvPicPr>
          <p:cNvPr id="4" name="Picture 3">
            <a:extLst>
              <a:ext uri="{FF2B5EF4-FFF2-40B4-BE49-F238E27FC236}">
                <a16:creationId xmlns:a16="http://schemas.microsoft.com/office/drawing/2014/main" id="{DD3C4F7B-50AC-4641-A3BD-F556284B6102}"/>
              </a:ext>
            </a:extLst>
          </p:cNvPr>
          <p:cNvPicPr>
            <a:picLocks noChangeAspect="1"/>
          </p:cNvPicPr>
          <p:nvPr/>
        </p:nvPicPr>
        <p:blipFill>
          <a:blip r:embed="rId2"/>
          <a:stretch>
            <a:fillRect/>
          </a:stretch>
        </p:blipFill>
        <p:spPr>
          <a:xfrm>
            <a:off x="3074504" y="3419061"/>
            <a:ext cx="6056244" cy="2690191"/>
          </a:xfrm>
          <a:prstGeom prst="rect">
            <a:avLst/>
          </a:prstGeom>
        </p:spPr>
      </p:pic>
    </p:spTree>
    <p:extLst>
      <p:ext uri="{BB962C8B-B14F-4D97-AF65-F5344CB8AC3E}">
        <p14:creationId xmlns:p14="http://schemas.microsoft.com/office/powerpoint/2010/main" val="2238066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58CFD-60DC-47A7-BA2E-A4B462E78382}"/>
              </a:ext>
            </a:extLst>
          </p:cNvPr>
          <p:cNvSpPr>
            <a:spLocks noGrp="1"/>
          </p:cNvSpPr>
          <p:nvPr>
            <p:ph type="title"/>
          </p:nvPr>
        </p:nvSpPr>
        <p:spPr/>
        <p:txBody>
          <a:bodyPr/>
          <a:lstStyle/>
          <a:p>
            <a:r>
              <a:rPr lang="en-US" dirty="0"/>
              <a:t>Diffraction (Example)</a:t>
            </a:r>
          </a:p>
        </p:txBody>
      </p:sp>
      <p:pic>
        <p:nvPicPr>
          <p:cNvPr id="4" name="Content Placeholder 3">
            <a:extLst>
              <a:ext uri="{FF2B5EF4-FFF2-40B4-BE49-F238E27FC236}">
                <a16:creationId xmlns:a16="http://schemas.microsoft.com/office/drawing/2014/main" id="{1DDF6223-01A0-4F1A-8C08-2B0297FE618A}"/>
              </a:ext>
            </a:extLst>
          </p:cNvPr>
          <p:cNvPicPr>
            <a:picLocks noGrp="1" noChangeAspect="1"/>
          </p:cNvPicPr>
          <p:nvPr>
            <p:ph idx="1"/>
          </p:nvPr>
        </p:nvPicPr>
        <p:blipFill>
          <a:blip r:embed="rId2"/>
          <a:stretch>
            <a:fillRect/>
          </a:stretch>
        </p:blipFill>
        <p:spPr>
          <a:xfrm>
            <a:off x="2173357" y="2226365"/>
            <a:ext cx="7606747" cy="3710609"/>
          </a:xfrm>
          <a:prstGeom prst="rect">
            <a:avLst/>
          </a:prstGeom>
        </p:spPr>
      </p:pic>
    </p:spTree>
    <p:extLst>
      <p:ext uri="{BB962C8B-B14F-4D97-AF65-F5344CB8AC3E}">
        <p14:creationId xmlns:p14="http://schemas.microsoft.com/office/powerpoint/2010/main" val="117752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A0A8D-9312-4A02-9679-DCB7A7AEC6D9}"/>
              </a:ext>
            </a:extLst>
          </p:cNvPr>
          <p:cNvSpPr>
            <a:spLocks noGrp="1"/>
          </p:cNvSpPr>
          <p:nvPr>
            <p:ph type="title"/>
          </p:nvPr>
        </p:nvSpPr>
        <p:spPr/>
        <p:txBody>
          <a:bodyPr/>
          <a:lstStyle/>
          <a:p>
            <a:r>
              <a:rPr lang="en-US" dirty="0"/>
              <a:t>Absorption</a:t>
            </a:r>
          </a:p>
        </p:txBody>
      </p:sp>
      <p:sp>
        <p:nvSpPr>
          <p:cNvPr id="3" name="Content Placeholder 2">
            <a:extLst>
              <a:ext uri="{FF2B5EF4-FFF2-40B4-BE49-F238E27FC236}">
                <a16:creationId xmlns:a16="http://schemas.microsoft.com/office/drawing/2014/main" id="{31FADCC1-8963-41DE-901F-F16518612A92}"/>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Absorption is the transfer of the energy of a wave to matter as the wave passes through it.</a:t>
            </a:r>
          </a:p>
          <a:p>
            <a:pPr lvl="1"/>
            <a:r>
              <a:rPr lang="en-US" sz="1800" dirty="0">
                <a:latin typeface="Times New Roman" panose="02020603050405020304" pitchFamily="18" charset="0"/>
                <a:cs typeface="Times New Roman" panose="02020603050405020304" pitchFamily="18" charset="0"/>
              </a:rPr>
              <a:t>The following is an example of how light energy is absorbed by matter (atoms/molecules)</a:t>
            </a:r>
          </a:p>
          <a:p>
            <a:pPr lvl="1"/>
            <a:endParaRPr lang="en-US" sz="1800" dirty="0">
              <a:latin typeface="Times New Roman" panose="02020603050405020304" pitchFamily="18"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5CA24180-EAC9-4863-B465-73A8FF7FCF09}"/>
              </a:ext>
            </a:extLst>
          </p:cNvPr>
          <p:cNvPicPr>
            <a:picLocks noChangeAspect="1"/>
          </p:cNvPicPr>
          <p:nvPr/>
        </p:nvPicPr>
        <p:blipFill>
          <a:blip r:embed="rId2"/>
          <a:stretch>
            <a:fillRect/>
          </a:stretch>
        </p:blipFill>
        <p:spPr>
          <a:xfrm>
            <a:off x="3289645" y="3169754"/>
            <a:ext cx="4791075" cy="3009900"/>
          </a:xfrm>
          <a:prstGeom prst="rect">
            <a:avLst/>
          </a:prstGeom>
        </p:spPr>
      </p:pic>
    </p:spTree>
    <p:extLst>
      <p:ext uri="{BB962C8B-B14F-4D97-AF65-F5344CB8AC3E}">
        <p14:creationId xmlns:p14="http://schemas.microsoft.com/office/powerpoint/2010/main" val="285340981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33</TotalTime>
  <Words>219</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Gill Sans MT</vt:lpstr>
      <vt:lpstr>Times New Roman</vt:lpstr>
      <vt:lpstr>Wingdings 2</vt:lpstr>
      <vt:lpstr>Dividend</vt:lpstr>
      <vt:lpstr>Unit 4 - Energy</vt:lpstr>
      <vt:lpstr>Wave interactions</vt:lpstr>
      <vt:lpstr>Reflection</vt:lpstr>
      <vt:lpstr>PowerPoint Presentation</vt:lpstr>
      <vt:lpstr>Refraction</vt:lpstr>
      <vt:lpstr>Refraction (an example)</vt:lpstr>
      <vt:lpstr>Diffraction</vt:lpstr>
      <vt:lpstr>Diffraction (Example)</vt:lpstr>
      <vt:lpstr>Absorption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 Energy</dc:title>
  <dc:creator>Wilkens, AJ</dc:creator>
  <cp:lastModifiedBy>Wilkens, AJ</cp:lastModifiedBy>
  <cp:revision>6</cp:revision>
  <dcterms:created xsi:type="dcterms:W3CDTF">2018-11-26T22:08:18Z</dcterms:created>
  <dcterms:modified xsi:type="dcterms:W3CDTF">2018-11-27T15:02:09Z</dcterms:modified>
</cp:coreProperties>
</file>