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tmonster.com/dk/encyclopedia/science/periodic-table#ESCI027GROUPS" TargetMode="External"/><Relationship Id="rId2" Type="http://schemas.openxmlformats.org/officeDocument/2006/relationships/hyperlink" Target="https://www.factmonster.com/dk/encyclopedia/science/periodic-table#ESCI027PERIO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4BF26-F228-4107-9519-985494F1D2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1 – Atomic Structure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1A6BFC-D150-474B-A78C-001E628A88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Learning Target 1.4 – Use the periodic table to determine the atomic mass, atomic number, chemical name, chemical symbol, and the number of protons, neutrons, and electrons for any given atom.</a:t>
            </a:r>
          </a:p>
        </p:txBody>
      </p:sp>
    </p:spTree>
    <p:extLst>
      <p:ext uri="{BB962C8B-B14F-4D97-AF65-F5344CB8AC3E}">
        <p14:creationId xmlns:p14="http://schemas.microsoft.com/office/powerpoint/2010/main" val="47210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EE358-1386-4FC2-A2E8-47B1CC53A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1107"/>
          </a:xfrm>
        </p:spPr>
        <p:txBody>
          <a:bodyPr/>
          <a:lstStyle/>
          <a:p>
            <a:r>
              <a:rPr lang="en-US" dirty="0"/>
              <a:t>The Periodic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DFE28-CD05-4DC1-885F-0AD3DF995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4929809"/>
          </a:xfrm>
        </p:spPr>
        <p:txBody>
          <a:bodyPr>
            <a:noAutofit/>
          </a:bodyPr>
          <a:lstStyle/>
          <a:p>
            <a:r>
              <a:rPr lang="en-US" sz="2800" dirty="0"/>
              <a:t>The periodic table is a large grid of every element that exists. The elements are arranged in order of their atomic number. </a:t>
            </a:r>
          </a:p>
          <a:p>
            <a:r>
              <a:rPr lang="en-US" sz="2800" dirty="0"/>
              <a:t>The atomic number is the number of protons each atom has in its nucleus. By arranging the elements in this way, those with similar properties (characteristics) are grouped together. </a:t>
            </a:r>
          </a:p>
          <a:p>
            <a:r>
              <a:rPr lang="en-US" sz="2800" dirty="0"/>
              <a:t>As with any grid, the periodic table has rows running left to right, and columns running up and down. The rows are called</a:t>
            </a:r>
            <a:r>
              <a:rPr lang="en-US" sz="2800" dirty="0">
                <a:hlinkClick r:id="rId2" tooltip="PERIODS"/>
              </a:rPr>
              <a:t> PERIODS</a:t>
            </a:r>
            <a:r>
              <a:rPr lang="en-US" sz="2800" dirty="0"/>
              <a:t> and the columns are called</a:t>
            </a:r>
            <a:r>
              <a:rPr lang="en-US" sz="2800" dirty="0">
                <a:hlinkClick r:id="rId3" tooltip="GROUPS"/>
              </a:rPr>
              <a:t> GROUPS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3367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93969-AA71-42AA-974C-A1DA94D9A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4604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The Periodic Table “Cells”, “Tiles”, or “Squares”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52A6E-4E75-4F44-925C-90D782EF2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63757"/>
            <a:ext cx="8915400" cy="434746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There are various versions of the periodic table each with a different set of information about atoms.</a:t>
            </a:r>
          </a:p>
          <a:p>
            <a:r>
              <a:rPr lang="en-US" sz="2400" dirty="0"/>
              <a:t>Most periodic table “squares” will contain the following information.</a:t>
            </a:r>
          </a:p>
          <a:p>
            <a:pPr lvl="1"/>
            <a:r>
              <a:rPr lang="en-US" sz="2400" dirty="0"/>
              <a:t>Chemical Symbol – this is the one/two letter abbreviation for the element.</a:t>
            </a:r>
          </a:p>
          <a:p>
            <a:pPr lvl="1"/>
            <a:r>
              <a:rPr lang="en-US" sz="2400" dirty="0"/>
              <a:t>Chemical Name – the name of the element.</a:t>
            </a:r>
          </a:p>
          <a:p>
            <a:pPr lvl="1"/>
            <a:r>
              <a:rPr lang="en-US" sz="2400" dirty="0"/>
              <a:t>Average Atomic Mass – this is the average mass of all known isotopes of that element (this number usually has a decimal)</a:t>
            </a:r>
          </a:p>
          <a:p>
            <a:pPr lvl="1"/>
            <a:r>
              <a:rPr lang="en-US" sz="2400" dirty="0"/>
              <a:t>Atomic Number – this is the number of protons the atom contains (this number is always a whole number, no decimals)</a:t>
            </a:r>
          </a:p>
        </p:txBody>
      </p:sp>
    </p:spTree>
    <p:extLst>
      <p:ext uri="{BB962C8B-B14F-4D97-AF65-F5344CB8AC3E}">
        <p14:creationId xmlns:p14="http://schemas.microsoft.com/office/powerpoint/2010/main" val="149948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5893-C425-49CE-8C65-6850E843D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Periodic Table “Square”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1A462E-AFFC-457E-A6C5-ECB42BBC36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1212" y="2071687"/>
            <a:ext cx="5183188" cy="301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3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4D9494-EBCD-4F37-903B-3A9F03DED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085850"/>
            <a:ext cx="9144000" cy="521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75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2197-0CF9-4A54-92A3-B9BB63998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8829"/>
          </a:xfrm>
        </p:spPr>
        <p:txBody>
          <a:bodyPr>
            <a:normAutofit/>
          </a:bodyPr>
          <a:lstStyle/>
          <a:p>
            <a:r>
              <a:rPr lang="en-US" sz="2400" dirty="0"/>
              <a:t>How to determine atomic structure: # of P</a:t>
            </a:r>
            <a:r>
              <a:rPr lang="en-US" sz="2400" baseline="30000" dirty="0"/>
              <a:t>+</a:t>
            </a:r>
            <a:r>
              <a:rPr lang="en-US" sz="2400" dirty="0"/>
              <a:t>, # of N, # of E</a:t>
            </a:r>
            <a:r>
              <a:rPr lang="en-US" sz="2400" baseline="30000" dirty="0"/>
              <a:t>-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F4DFC-C7F9-43DE-BBE3-D37670DAA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45704"/>
            <a:ext cx="9112458" cy="4916557"/>
          </a:xfrm>
        </p:spPr>
        <p:txBody>
          <a:bodyPr>
            <a:normAutofit/>
          </a:bodyPr>
          <a:lstStyle/>
          <a:p>
            <a:r>
              <a:rPr lang="en-US" dirty="0"/>
              <a:t>Number of Protons – this is determined by the Atomic Number.</a:t>
            </a:r>
          </a:p>
          <a:p>
            <a:pPr lvl="1"/>
            <a:r>
              <a:rPr lang="en-US" dirty="0"/>
              <a:t>Example: If the atomic number is 5 then the atom has 5 protons.</a:t>
            </a:r>
          </a:p>
          <a:p>
            <a:r>
              <a:rPr lang="en-US" dirty="0"/>
              <a:t>Number of Neutrons – the number of neutrons is determined by the following formula….</a:t>
            </a:r>
          </a:p>
          <a:p>
            <a:pPr lvl="1"/>
            <a:r>
              <a:rPr lang="en-US" dirty="0"/>
              <a:t>Mass Number – Atomic Number = Number of Neutrons</a:t>
            </a:r>
          </a:p>
          <a:p>
            <a:pPr lvl="2"/>
            <a:r>
              <a:rPr lang="en-US" dirty="0"/>
              <a:t>Alternatively: Rounded Average Atomic Mass – Atomic Number = Number of Neutrons.</a:t>
            </a:r>
          </a:p>
          <a:p>
            <a:r>
              <a:rPr lang="en-US" dirty="0"/>
              <a:t>Number of Total Electrons – the number of electrons is determined by the following formula…</a:t>
            </a:r>
          </a:p>
          <a:p>
            <a:pPr lvl="1"/>
            <a:r>
              <a:rPr lang="en-US" dirty="0"/>
              <a:t>Protons – Electrons = Charge</a:t>
            </a:r>
          </a:p>
          <a:p>
            <a:r>
              <a:rPr lang="en-US" dirty="0"/>
              <a:t>Number of Valence Electrons can be found in two ways….</a:t>
            </a:r>
          </a:p>
          <a:p>
            <a:pPr lvl="1"/>
            <a:r>
              <a:rPr lang="en-US" dirty="0"/>
              <a:t>If you draw a Bohr Model, the valence electrons are found in the outermost circle.</a:t>
            </a:r>
          </a:p>
          <a:p>
            <a:pPr lvl="1"/>
            <a:r>
              <a:rPr lang="en-US" dirty="0"/>
              <a:t>The group number on the periodic table also indicates valence electrons</a:t>
            </a:r>
          </a:p>
          <a:p>
            <a:pPr lvl="2"/>
            <a:r>
              <a:rPr lang="en-US" dirty="0"/>
              <a:t>Note: for groups 13-18 you drop the one.  For example elements in group 13 have 3 valence electrons, elements in group 15 have 5 </a:t>
            </a:r>
            <a:r>
              <a:rPr lang="en-US"/>
              <a:t>valence electrons.</a:t>
            </a:r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9333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305</TotalTime>
  <Words>423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Unit 1 – Atomic Structure </vt:lpstr>
      <vt:lpstr>The Periodic Table</vt:lpstr>
      <vt:lpstr>The Periodic Table “Cells”, “Tiles”, or “Squares”</vt:lpstr>
      <vt:lpstr>Example Periodic Table “Square”</vt:lpstr>
      <vt:lpstr>PowerPoint Presentation</vt:lpstr>
      <vt:lpstr>How to determine atomic structure: # of P+, # of N, # of E-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– Atomic Structure</dc:title>
  <dc:creator>Wilkens, AJ</dc:creator>
  <cp:lastModifiedBy>Wilkens, AJ</cp:lastModifiedBy>
  <cp:revision>14</cp:revision>
  <dcterms:created xsi:type="dcterms:W3CDTF">2019-01-24T16:18:40Z</dcterms:created>
  <dcterms:modified xsi:type="dcterms:W3CDTF">2019-02-05T15:52:51Z</dcterms:modified>
</cp:coreProperties>
</file>