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0C85-9FCD-49ED-B381-7A768DF2B3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– Chemical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1A028-536E-4FB9-BA1E-B6E659B61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Learning Target 3.3 – Describe six methods/options for controlling the rate of a chemical reaction.</a:t>
            </a:r>
          </a:p>
        </p:txBody>
      </p:sp>
    </p:spTree>
    <p:extLst>
      <p:ext uri="{BB962C8B-B14F-4D97-AF65-F5344CB8AC3E}">
        <p14:creationId xmlns:p14="http://schemas.microsoft.com/office/powerpoint/2010/main" val="392236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F1CF-F5BC-4450-A26A-FF178C8B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5"/>
          </a:xfrm>
        </p:spPr>
        <p:txBody>
          <a:bodyPr/>
          <a:lstStyle/>
          <a:p>
            <a:r>
              <a:rPr lang="en-US" dirty="0"/>
              <a:t>Reaction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A4326-F2B7-434A-AE53-C3D5C17F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3757"/>
            <a:ext cx="8596668" cy="4477605"/>
          </a:xfrm>
        </p:spPr>
        <p:txBody>
          <a:bodyPr>
            <a:normAutofit/>
          </a:bodyPr>
          <a:lstStyle/>
          <a:p>
            <a:r>
              <a:rPr lang="en-US" sz="2000" dirty="0"/>
              <a:t>Reaction rate refers to the amount of time it takes for a chemical reaction to be complete.  </a:t>
            </a:r>
          </a:p>
          <a:p>
            <a:r>
              <a:rPr lang="en-US" sz="2000" dirty="0"/>
              <a:t>There are five ways to control reaction rate.</a:t>
            </a:r>
          </a:p>
          <a:p>
            <a:pPr lvl="1"/>
            <a:r>
              <a:rPr lang="en-US" sz="2000" dirty="0"/>
              <a:t>Concentration</a:t>
            </a:r>
          </a:p>
          <a:p>
            <a:pPr lvl="1"/>
            <a:r>
              <a:rPr lang="en-US" sz="2000" dirty="0"/>
              <a:t>Surface Area</a:t>
            </a:r>
          </a:p>
          <a:p>
            <a:pPr lvl="1"/>
            <a:r>
              <a:rPr lang="en-US" sz="2000" dirty="0"/>
              <a:t>Temperature</a:t>
            </a:r>
          </a:p>
          <a:p>
            <a:pPr lvl="1"/>
            <a:r>
              <a:rPr lang="en-US" sz="2000" dirty="0"/>
              <a:t>Catalyst </a:t>
            </a:r>
          </a:p>
          <a:p>
            <a:pPr lvl="1"/>
            <a:r>
              <a:rPr lang="en-US" sz="2000" dirty="0"/>
              <a:t>Inhibitor</a:t>
            </a:r>
          </a:p>
        </p:txBody>
      </p:sp>
    </p:spTree>
    <p:extLst>
      <p:ext uri="{BB962C8B-B14F-4D97-AF65-F5344CB8AC3E}">
        <p14:creationId xmlns:p14="http://schemas.microsoft.com/office/powerpoint/2010/main" val="7433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EB14-D546-4C61-A65E-182C76D82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0550"/>
          </a:xfrm>
        </p:spPr>
        <p:txBody>
          <a:bodyPr>
            <a:normAutofit fontScale="90000"/>
          </a:bodyPr>
          <a:lstStyle/>
          <a:p>
            <a:r>
              <a:rPr lang="en-US" dirty="0"/>
              <a:t>Concentration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5D167-4E10-453C-B344-ADE98E9E2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4463"/>
            <a:ext cx="8596668" cy="4626899"/>
          </a:xfrm>
        </p:spPr>
        <p:txBody>
          <a:bodyPr/>
          <a:lstStyle/>
          <a:p>
            <a:r>
              <a:rPr lang="en-US" dirty="0"/>
              <a:t>In chemistry, </a:t>
            </a:r>
            <a:r>
              <a:rPr lang="en-US" u="sng" dirty="0"/>
              <a:t>concentration</a:t>
            </a:r>
            <a:r>
              <a:rPr lang="en-US" dirty="0"/>
              <a:t> refers to the amount of a substance per defined space.  The more concentration the more chemical present.</a:t>
            </a:r>
          </a:p>
          <a:p>
            <a:r>
              <a:rPr lang="en-US" dirty="0"/>
              <a:t>If concentration goes up, reaction rate goes up.</a:t>
            </a:r>
          </a:p>
          <a:p>
            <a:r>
              <a:rPr lang="en-US" dirty="0"/>
              <a:t>If concentration goes down, reaction rate goes down.</a:t>
            </a:r>
          </a:p>
          <a:p>
            <a:pPr lvl="1"/>
            <a:r>
              <a:rPr lang="en-US" dirty="0"/>
              <a:t>Notice in the image below there are more particles on the left (high concentration) than the right (low concentration)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542C78-BC0D-49D7-8D65-FA318D357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3429000"/>
            <a:ext cx="7315199" cy="26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6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F0FE9-161C-4702-A643-E2DC714E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563"/>
          </a:xfrm>
        </p:spPr>
        <p:txBody>
          <a:bodyPr/>
          <a:lstStyle/>
          <a:p>
            <a:r>
              <a:rPr lang="en-US" dirty="0"/>
              <a:t>Surface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A9E0-25C2-4058-994C-FBB10E7BD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8763"/>
            <a:ext cx="8596668" cy="4512599"/>
          </a:xfrm>
        </p:spPr>
        <p:txBody>
          <a:bodyPr/>
          <a:lstStyle/>
          <a:p>
            <a:r>
              <a:rPr lang="en-US" sz="3200" b="1" dirty="0"/>
              <a:t>Surface area</a:t>
            </a:r>
            <a:r>
              <a:rPr lang="en-US" sz="3200" dirty="0"/>
              <a:t> is the measure of how much exposed area a solid object has.  In other words, how much of a substance is accessible from the outside.</a:t>
            </a:r>
          </a:p>
          <a:p>
            <a:pPr lvl="1"/>
            <a:r>
              <a:rPr lang="en-US" sz="3200" dirty="0"/>
              <a:t>If surface area goes up, reaction rate goes up.</a:t>
            </a:r>
          </a:p>
          <a:p>
            <a:pPr lvl="1"/>
            <a:r>
              <a:rPr lang="en-US" sz="3200" dirty="0"/>
              <a:t>If surface area goes down, reaction rate goes down.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1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54CA22-DD82-49AD-B13B-468C3FD99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88" y="757238"/>
            <a:ext cx="9544050" cy="56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1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9E3D-F2CD-46D4-A355-1EA1CBF40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/>
          <a:lstStyle/>
          <a:p>
            <a:r>
              <a:rPr lang="en-US" dirty="0"/>
              <a:t>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51C27-CA2A-4393-B094-6C64E063B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7351"/>
            <a:ext cx="8596668" cy="4384012"/>
          </a:xfrm>
        </p:spPr>
        <p:txBody>
          <a:bodyPr/>
          <a:lstStyle/>
          <a:p>
            <a:r>
              <a:rPr lang="en-US" sz="3200" dirty="0"/>
              <a:t>Temperature is the average kinetic energy (motion) of the particles making up a substance.</a:t>
            </a:r>
          </a:p>
          <a:p>
            <a:pPr lvl="1"/>
            <a:r>
              <a:rPr lang="en-US" sz="3200" dirty="0"/>
              <a:t>As temperature goes up (more particle motion) reaction rate goes up.</a:t>
            </a:r>
          </a:p>
          <a:p>
            <a:pPr lvl="1"/>
            <a:r>
              <a:rPr lang="en-US" sz="3200" dirty="0"/>
              <a:t>As temperature goes down (less particle motion) reaction rate goes down.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1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FD8DB9-AFDC-4B90-A2FC-1E82D2F46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8" y="576262"/>
            <a:ext cx="9958387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5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E6CE9-10C2-4675-8C39-53B99290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850"/>
          </a:xfrm>
        </p:spPr>
        <p:txBody>
          <a:bodyPr/>
          <a:lstStyle/>
          <a:p>
            <a:r>
              <a:rPr lang="en-US" dirty="0"/>
              <a:t>Catalysts &amp; Inhibitors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830AD-AD5D-4817-B3E4-15697A81D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5913"/>
            <a:ext cx="8596668" cy="4455449"/>
          </a:xfrm>
        </p:spPr>
        <p:txBody>
          <a:bodyPr>
            <a:normAutofit/>
          </a:bodyPr>
          <a:lstStyle/>
          <a:p>
            <a:r>
              <a:rPr lang="en-US" sz="4000" u="sng" dirty="0"/>
              <a:t>Catalyst</a:t>
            </a:r>
            <a:r>
              <a:rPr lang="en-US" sz="4000" dirty="0"/>
              <a:t> </a:t>
            </a:r>
          </a:p>
          <a:p>
            <a:pPr lvl="1"/>
            <a:r>
              <a:rPr lang="en-US" sz="4000" dirty="0"/>
              <a:t>Any chemical that speeds up a reaction.</a:t>
            </a:r>
          </a:p>
          <a:p>
            <a:r>
              <a:rPr lang="en-US" sz="4000" u="sng" dirty="0"/>
              <a:t>Inhibitor</a:t>
            </a:r>
          </a:p>
          <a:p>
            <a:pPr lvl="1"/>
            <a:r>
              <a:rPr lang="en-US" sz="4000" dirty="0"/>
              <a:t>Any chemical that slows down a reaction.</a:t>
            </a:r>
          </a:p>
        </p:txBody>
      </p:sp>
    </p:spTree>
    <p:extLst>
      <p:ext uri="{BB962C8B-B14F-4D97-AF65-F5344CB8AC3E}">
        <p14:creationId xmlns:p14="http://schemas.microsoft.com/office/powerpoint/2010/main" val="32307538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131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Unit 3 – Chemical Reactions</vt:lpstr>
      <vt:lpstr>Reaction Rate</vt:lpstr>
      <vt:lpstr>Concentration</vt:lpstr>
      <vt:lpstr>Surface Area</vt:lpstr>
      <vt:lpstr>PowerPoint Presentation</vt:lpstr>
      <vt:lpstr>Temperature</vt:lpstr>
      <vt:lpstr>PowerPoint Presentation</vt:lpstr>
      <vt:lpstr>Catalysts &amp; Inhibitors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Chemical Reactions</dc:title>
  <dc:creator>Wilkens, AJ</dc:creator>
  <cp:lastModifiedBy>Wilkens, AJ</cp:lastModifiedBy>
  <cp:revision>6</cp:revision>
  <dcterms:created xsi:type="dcterms:W3CDTF">2019-01-28T16:25:15Z</dcterms:created>
  <dcterms:modified xsi:type="dcterms:W3CDTF">2019-01-28T18:10:26Z</dcterms:modified>
</cp:coreProperties>
</file>